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3" r:id="rId3"/>
    <p:sldId id="274" r:id="rId4"/>
    <p:sldId id="256" r:id="rId5"/>
    <p:sldId id="258" r:id="rId6"/>
    <p:sldId id="281" r:id="rId7"/>
    <p:sldId id="275" r:id="rId8"/>
    <p:sldId id="262" r:id="rId9"/>
    <p:sldId id="276" r:id="rId10"/>
    <p:sldId id="264" r:id="rId11"/>
    <p:sldId id="277" r:id="rId12"/>
    <p:sldId id="265" r:id="rId13"/>
    <p:sldId id="268" r:id="rId14"/>
    <p:sldId id="266" r:id="rId15"/>
    <p:sldId id="269" r:id="rId16"/>
    <p:sldId id="282" r:id="rId17"/>
    <p:sldId id="270" r:id="rId18"/>
    <p:sldId id="284" r:id="rId19"/>
    <p:sldId id="278" r:id="rId20"/>
    <p:sldId id="283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C5E9"/>
    <a:srgbClr val="B17ED8"/>
    <a:srgbClr val="BCE0F2"/>
    <a:srgbClr val="FF5050"/>
    <a:srgbClr val="106FD8"/>
    <a:srgbClr val="8DC73F"/>
    <a:srgbClr val="00AEEB"/>
    <a:srgbClr val="F8BF48"/>
    <a:srgbClr val="139FD4"/>
    <a:srgbClr val="276D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1FB477-6736-40CC-B8D9-EBF2D5E83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313EC95-8487-48E2-9658-337E17D781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77256A-FCF9-4531-AA71-02853381B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4C223-B084-414E-A28B-9C9668F2C33B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663A7E-BD2D-4330-9C28-8301DED24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8C9C04-029B-48F8-9EEC-AC095E7B1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993B1-7F7A-4489-B6AA-25019B825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6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79FABE-75DA-4A95-BFE3-990C1BC1E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5A8D7C-AFC7-4E83-9385-FA183954ED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44142E-0C71-4DF3-B09E-75B7D4FCA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4C223-B084-414E-A28B-9C9668F2C33B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2FAD3A-26D3-49C0-AAE9-E83C749D5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8B75A4-3F68-4057-A8E9-F6AC32881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993B1-7F7A-4489-B6AA-25019B825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854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B61A30B-A09E-4561-9B45-EECD4128D6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A2086FC-BF15-4E65-B18E-C3D8E8B4DC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C65CE8-5F56-4615-80E4-D229E26C9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4C223-B084-414E-A28B-9C9668F2C33B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E3F3A8-DC52-4BA9-B0CA-058A29AFC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9CCBD0-9E11-41AF-A9E9-C1417B191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993B1-7F7A-4489-B6AA-25019B825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870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4C905D-B075-4F66-8D5E-F15279FD6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8DA5F4-47F8-450E-BECB-2CC3B7F873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CFE445-ED22-4CD7-95D7-13936E20A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4C223-B084-414E-A28B-9C9668F2C33B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353C70-12EA-4797-AF5E-74930F9D1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3B8029-0F2C-4626-B18D-2624349F4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993B1-7F7A-4489-B6AA-25019B825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365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F5B5C0-A3F9-4110-84BF-A872E291B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BDEC0B-B930-4AF7-B5A4-35C4555EC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FF2DA9-5388-4A1B-AFF6-EF5C3ABD8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4C223-B084-414E-A28B-9C9668F2C33B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BFC744-0F60-44A1-BF88-57E2961FF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B31F97-7F93-4BB7-BDA1-DEF170333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993B1-7F7A-4489-B6AA-25019B825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31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187DAC-D6C6-4479-9108-377CEE4B5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7A98FA-C06E-40C5-9625-1BD0B5F5A3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879777-5A2E-49CB-A9AF-8FACE34C77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30B7EE-1F1A-4641-A973-2F4CA4679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4C223-B084-414E-A28B-9C9668F2C33B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E4AD476-3A42-464F-B586-86B32ED59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27628E-E46C-409D-92C4-222239145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993B1-7F7A-4489-B6AA-25019B825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331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C0C5A1-80A9-4020-97A0-8DDDC0D23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E4A78D8-03B5-45C1-B199-3609EC0035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FA3EB9-8230-40CF-A10A-BC774DE28B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EA7AEE1-F400-47F8-B2BF-4FDA7AECE6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1DD97F0-A0E4-41E8-B7E0-5C5C4B2F50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07E0E16-CE13-441D-8DB2-E67A2F5F4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4C223-B084-414E-A28B-9C9668F2C33B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2B4B787-2D16-4655-B947-CA0C46842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0A60F7-6227-4814-AAD1-393C232E2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993B1-7F7A-4489-B6AA-25019B825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201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95F8A5-BB21-4FBD-BAF7-60FE0360C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47CCA51-37DC-4A9E-B760-4E8EA9057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4C223-B084-414E-A28B-9C9668F2C33B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5942B7D-E572-4A01-8A14-1099746BF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E93CAFD-BD56-4DEE-A693-E64C8AA26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993B1-7F7A-4489-B6AA-25019B825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696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16F2BE7-E3E0-471D-BBCB-B72B74C26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4C223-B084-414E-A28B-9C9668F2C33B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F3E0420-A4B7-417C-8CAE-DF994DA5A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5668DE-E18C-485C-8C4A-FB1C55E66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993B1-7F7A-4489-B6AA-25019B825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983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2D52F2-DE6E-4A60-9972-FC53CA4A5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62F023-DAD6-45C5-854B-37128CD04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A68E05-4D81-432C-A11C-44F622E7DE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5C32574-7F1E-462D-B037-5CBEDA4FD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4C223-B084-414E-A28B-9C9668F2C33B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9019256-1C33-4FB6-A7FE-E11B12F90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5366D8-2D87-468F-9FA9-56A96BECB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993B1-7F7A-4489-B6AA-25019B825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431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2E17AF-BEC7-429E-B4FE-7CFA9A4C4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973D14-6FED-4BFC-96E6-72A2B26462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27EB4A0-68BB-4DDE-9199-AC4D5E8E73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C0BC2D7-9A6F-4FBD-A123-BC79FD046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4C223-B084-414E-A28B-9C9668F2C33B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F790FF-0C85-4E43-8F46-62393AD29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75AD3E2-83FB-4E98-9E30-CB410436B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993B1-7F7A-4489-B6AA-25019B825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11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851413-E1AC-4E44-B78F-48DBAEBEF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3980F0-F924-4B6C-8980-413020255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33FC21-8035-490B-85F8-4485681D3E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4C223-B084-414E-A28B-9C9668F2C33B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E369D2-7781-40A3-AA3D-515EAE28E4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23293C-C38C-41CC-8C48-239F9BA8E8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993B1-7F7A-4489-B6AA-25019B825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177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rakeet.com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hyperlink" Target="https://learningapps.org/watch?v=pgrbn309c20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ordwall.net/ru/resource/62105014" TargetMode="Externa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ducation.yandex.ru/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5E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C2FCB7-DFAD-D0A7-A971-D6013B37FA8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55437" y="2195986"/>
            <a:ext cx="3883743" cy="38837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14FECC-8BDB-15AE-4A3D-B81B9727C9B8}"/>
              </a:ext>
            </a:extLst>
          </p:cNvPr>
          <p:cNvSpPr txBox="1"/>
          <p:nvPr/>
        </p:nvSpPr>
        <p:spPr>
          <a:xfrm>
            <a:off x="868924" y="837210"/>
            <a:ext cx="73067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/>
                <a:latin typeface="Geometria" panose="020B0303020204020204" pitchFamily="34" charset="-52"/>
                <a:ea typeface="Calibri" panose="020F0502020204030204" pitchFamily="34" charset="0"/>
              </a:rPr>
              <a:t>Эффективные методы, приемы и формы работы дистанционного обучения как способ повышения качества образования</a:t>
            </a:r>
            <a:endParaRPr lang="ru-RU" sz="3200" dirty="0">
              <a:solidFill>
                <a:schemeClr val="bg1"/>
              </a:solidFill>
              <a:latin typeface="Geometria" panose="020B0303020204020204" pitchFamily="34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F12927-AAF2-C19C-3AA7-9FC64CBB6E7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06995" y="2033599"/>
            <a:ext cx="2507481" cy="250748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CFB7758-8BE6-71D0-1C48-2B8140446FA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624218" y="3765646"/>
            <a:ext cx="2698491" cy="26984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4A7AA48-416B-B08A-60A3-0E11EAC564D9}"/>
              </a:ext>
            </a:extLst>
          </p:cNvPr>
          <p:cNvSpPr txBox="1"/>
          <p:nvPr/>
        </p:nvSpPr>
        <p:spPr>
          <a:xfrm>
            <a:off x="868924" y="3287339"/>
            <a:ext cx="38837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/>
                <a:latin typeface="Geometria" panose="020B0303020204020204" pitchFamily="34" charset="-52"/>
                <a:ea typeface="Calibri" panose="020F0502020204030204" pitchFamily="34" charset="0"/>
              </a:rPr>
              <a:t>МБОУ </a:t>
            </a:r>
            <a:r>
              <a:rPr lang="ru-RU" sz="2000" b="1" dirty="0" err="1">
                <a:solidFill>
                  <a:schemeClr val="bg1"/>
                </a:solidFill>
                <a:effectLst/>
                <a:latin typeface="Geometria" panose="020B0303020204020204" pitchFamily="34" charset="-52"/>
                <a:ea typeface="Calibri" panose="020F0502020204030204" pitchFamily="34" charset="0"/>
              </a:rPr>
              <a:t>Унъюганская</a:t>
            </a:r>
            <a:r>
              <a:rPr lang="ru-RU" sz="2000" b="1" dirty="0">
                <a:solidFill>
                  <a:schemeClr val="bg1"/>
                </a:solidFill>
                <a:effectLst/>
                <a:latin typeface="Geometria" panose="020B0303020204020204" pitchFamily="34" charset="-52"/>
                <a:ea typeface="Calibri" panose="020F0502020204030204" pitchFamily="34" charset="0"/>
              </a:rPr>
              <a:t> СОШ№1</a:t>
            </a:r>
          </a:p>
          <a:p>
            <a:r>
              <a:rPr lang="ru-RU" sz="2000" b="1" dirty="0">
                <a:solidFill>
                  <a:schemeClr val="bg1"/>
                </a:solidFill>
                <a:effectLst/>
                <a:latin typeface="Geometria" panose="020B0303020204020204" pitchFamily="34" charset="-52"/>
                <a:ea typeface="Calibri" panose="020F0502020204030204" pitchFamily="34" charset="0"/>
              </a:rPr>
              <a:t>Сизова Н.Ю.</a:t>
            </a:r>
            <a:endParaRPr lang="ru-RU" sz="2000" b="1" dirty="0">
              <a:solidFill>
                <a:schemeClr val="bg1"/>
              </a:solidFill>
              <a:latin typeface="Geometria" panose="020B0303020204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60758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8BB56299-2504-9439-EB58-3E67C5F68FEA}"/>
              </a:ext>
            </a:extLst>
          </p:cNvPr>
          <p:cNvSpPr/>
          <p:nvPr/>
        </p:nvSpPr>
        <p:spPr>
          <a:xfrm>
            <a:off x="-1579614" y="2396880"/>
            <a:ext cx="14854648" cy="4341486"/>
          </a:xfrm>
          <a:custGeom>
            <a:avLst/>
            <a:gdLst>
              <a:gd name="connsiteX0" fmla="*/ 183433 w 14854648"/>
              <a:gd name="connsiteY0" fmla="*/ 2190797 h 4341486"/>
              <a:gd name="connsiteX1" fmla="*/ 1058504 w 14854648"/>
              <a:gd name="connsiteY1" fmla="*/ 961765 h 4341486"/>
              <a:gd name="connsiteX2" fmla="*/ 2779149 w 14854648"/>
              <a:gd name="connsiteY2" fmla="*/ 843778 h 4341486"/>
              <a:gd name="connsiteX3" fmla="*/ 3211769 w 14854648"/>
              <a:gd name="connsiteY3" fmla="*/ 1954823 h 4341486"/>
              <a:gd name="connsiteX4" fmla="*/ 2484182 w 14854648"/>
              <a:gd name="connsiteY4" fmla="*/ 3174023 h 4341486"/>
              <a:gd name="connsiteX5" fmla="*/ 3074117 w 14854648"/>
              <a:gd name="connsiteY5" fmla="*/ 4294900 h 4341486"/>
              <a:gd name="connsiteX6" fmla="*/ 6603898 w 14854648"/>
              <a:gd name="connsiteY6" fmla="*/ 3980268 h 4341486"/>
              <a:gd name="connsiteX7" fmla="*/ 8206556 w 14854648"/>
              <a:gd name="connsiteY7" fmla="*/ 2633248 h 4341486"/>
              <a:gd name="connsiteX8" fmla="*/ 11146401 w 14854648"/>
              <a:gd name="connsiteY8" fmla="*/ 2987210 h 4341486"/>
              <a:gd name="connsiteX9" fmla="*/ 13860104 w 14854648"/>
              <a:gd name="connsiteY9" fmla="*/ 3822952 h 4341486"/>
              <a:gd name="connsiteX10" fmla="*/ 14853162 w 14854648"/>
              <a:gd name="connsiteY10" fmla="*/ 2554590 h 4341486"/>
              <a:gd name="connsiteX11" fmla="*/ 14066582 w 14854648"/>
              <a:gd name="connsiteY11" fmla="*/ 2662745 h 4341486"/>
              <a:gd name="connsiteX12" fmla="*/ 13358659 w 14854648"/>
              <a:gd name="connsiteY12" fmla="*/ 3065868 h 4341486"/>
              <a:gd name="connsiteX13" fmla="*/ 12208285 w 14854648"/>
              <a:gd name="connsiteY13" fmla="*/ 2171132 h 4341486"/>
              <a:gd name="connsiteX14" fmla="*/ 9868207 w 14854648"/>
              <a:gd name="connsiteY14" fmla="*/ 1659855 h 4341486"/>
              <a:gd name="connsiteX15" fmla="*/ 7537962 w 14854648"/>
              <a:gd name="connsiteY15" fmla="*/ 1591029 h 4341486"/>
              <a:gd name="connsiteX16" fmla="*/ 6318762 w 14854648"/>
              <a:gd name="connsiteY16" fmla="*/ 3154358 h 4341486"/>
              <a:gd name="connsiteX17" fmla="*/ 4067175 w 14854648"/>
              <a:gd name="connsiteY17" fmla="*/ 3439494 h 4341486"/>
              <a:gd name="connsiteX18" fmla="*/ 3447743 w 14854648"/>
              <a:gd name="connsiteY18" fmla="*/ 3174023 h 4341486"/>
              <a:gd name="connsiteX19" fmla="*/ 4086840 w 14854648"/>
              <a:gd name="connsiteY19" fmla="*/ 2298952 h 4341486"/>
              <a:gd name="connsiteX20" fmla="*/ 4194994 w 14854648"/>
              <a:gd name="connsiteY20" fmla="*/ 1355055 h 4341486"/>
              <a:gd name="connsiteX21" fmla="*/ 3693549 w 14854648"/>
              <a:gd name="connsiteY21" fmla="*/ 489816 h 4341486"/>
              <a:gd name="connsiteX22" fmla="*/ 2867640 w 14854648"/>
              <a:gd name="connsiteY22" fmla="*/ 116190 h 4341486"/>
              <a:gd name="connsiteX23" fmla="*/ 1638607 w 14854648"/>
              <a:gd name="connsiteY23" fmla="*/ 17868 h 4341486"/>
              <a:gd name="connsiteX24" fmla="*/ 409575 w 14854648"/>
              <a:gd name="connsiteY24" fmla="*/ 430823 h 4341486"/>
              <a:gd name="connsiteX25" fmla="*/ 16285 w 14854648"/>
              <a:gd name="connsiteY25" fmla="*/ 1748345 h 4341486"/>
              <a:gd name="connsiteX26" fmla="*/ 183433 w 14854648"/>
              <a:gd name="connsiteY26" fmla="*/ 2190797 h 4341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4854648" h="4341486">
                <a:moveTo>
                  <a:pt x="183433" y="2190797"/>
                </a:moveTo>
                <a:cubicBezTo>
                  <a:pt x="357136" y="2059700"/>
                  <a:pt x="625885" y="1186268"/>
                  <a:pt x="1058504" y="961765"/>
                </a:cubicBezTo>
                <a:cubicBezTo>
                  <a:pt x="1491123" y="737262"/>
                  <a:pt x="2420272" y="678268"/>
                  <a:pt x="2779149" y="843778"/>
                </a:cubicBezTo>
                <a:cubicBezTo>
                  <a:pt x="3138026" y="1009288"/>
                  <a:pt x="3260930" y="1566449"/>
                  <a:pt x="3211769" y="1954823"/>
                </a:cubicBezTo>
                <a:cubicBezTo>
                  <a:pt x="3162608" y="2343197"/>
                  <a:pt x="2507124" y="2784010"/>
                  <a:pt x="2484182" y="3174023"/>
                </a:cubicBezTo>
                <a:cubicBezTo>
                  <a:pt x="2461240" y="3564036"/>
                  <a:pt x="2387498" y="4160526"/>
                  <a:pt x="3074117" y="4294900"/>
                </a:cubicBezTo>
                <a:cubicBezTo>
                  <a:pt x="3760736" y="4429274"/>
                  <a:pt x="5748492" y="4257210"/>
                  <a:pt x="6603898" y="3980268"/>
                </a:cubicBezTo>
                <a:cubicBezTo>
                  <a:pt x="7459304" y="3703326"/>
                  <a:pt x="7449472" y="2798758"/>
                  <a:pt x="8206556" y="2633248"/>
                </a:cubicBezTo>
                <a:cubicBezTo>
                  <a:pt x="8963640" y="2467738"/>
                  <a:pt x="10204143" y="2788926"/>
                  <a:pt x="11146401" y="2987210"/>
                </a:cubicBezTo>
                <a:cubicBezTo>
                  <a:pt x="12088659" y="3185494"/>
                  <a:pt x="13242311" y="3895055"/>
                  <a:pt x="13860104" y="3822952"/>
                </a:cubicBezTo>
                <a:cubicBezTo>
                  <a:pt x="14477898" y="3750849"/>
                  <a:pt x="14818749" y="2747958"/>
                  <a:pt x="14853162" y="2554590"/>
                </a:cubicBezTo>
                <a:cubicBezTo>
                  <a:pt x="14887575" y="2361222"/>
                  <a:pt x="14315666" y="2577532"/>
                  <a:pt x="14066582" y="2662745"/>
                </a:cubicBezTo>
                <a:cubicBezTo>
                  <a:pt x="13817498" y="2747958"/>
                  <a:pt x="13668375" y="3147803"/>
                  <a:pt x="13358659" y="3065868"/>
                </a:cubicBezTo>
                <a:cubicBezTo>
                  <a:pt x="13048943" y="2983933"/>
                  <a:pt x="12790027" y="2405467"/>
                  <a:pt x="12208285" y="2171132"/>
                </a:cubicBezTo>
                <a:cubicBezTo>
                  <a:pt x="11626543" y="1936797"/>
                  <a:pt x="10646594" y="1756539"/>
                  <a:pt x="9868207" y="1659855"/>
                </a:cubicBezTo>
                <a:cubicBezTo>
                  <a:pt x="9089820" y="1563171"/>
                  <a:pt x="8129536" y="1341945"/>
                  <a:pt x="7537962" y="1591029"/>
                </a:cubicBezTo>
                <a:cubicBezTo>
                  <a:pt x="6946388" y="1840113"/>
                  <a:pt x="6897226" y="2846281"/>
                  <a:pt x="6318762" y="3154358"/>
                </a:cubicBezTo>
                <a:cubicBezTo>
                  <a:pt x="5740298" y="3462435"/>
                  <a:pt x="4545678" y="3436217"/>
                  <a:pt x="4067175" y="3439494"/>
                </a:cubicBezTo>
                <a:cubicBezTo>
                  <a:pt x="3588672" y="3442771"/>
                  <a:pt x="3444466" y="3364113"/>
                  <a:pt x="3447743" y="3174023"/>
                </a:cubicBezTo>
                <a:cubicBezTo>
                  <a:pt x="3451020" y="2983933"/>
                  <a:pt x="3962298" y="2602113"/>
                  <a:pt x="4086840" y="2298952"/>
                </a:cubicBezTo>
                <a:cubicBezTo>
                  <a:pt x="4211382" y="1995791"/>
                  <a:pt x="4260542" y="1656578"/>
                  <a:pt x="4194994" y="1355055"/>
                </a:cubicBezTo>
                <a:cubicBezTo>
                  <a:pt x="4129446" y="1053532"/>
                  <a:pt x="3914775" y="696293"/>
                  <a:pt x="3693549" y="489816"/>
                </a:cubicBezTo>
                <a:cubicBezTo>
                  <a:pt x="3472323" y="283339"/>
                  <a:pt x="3210130" y="194848"/>
                  <a:pt x="2867640" y="116190"/>
                </a:cubicBezTo>
                <a:cubicBezTo>
                  <a:pt x="2525150" y="37532"/>
                  <a:pt x="2048285" y="-34571"/>
                  <a:pt x="1638607" y="17868"/>
                </a:cubicBezTo>
                <a:cubicBezTo>
                  <a:pt x="1228929" y="70307"/>
                  <a:pt x="679962" y="142410"/>
                  <a:pt x="409575" y="430823"/>
                </a:cubicBezTo>
                <a:cubicBezTo>
                  <a:pt x="139188" y="719236"/>
                  <a:pt x="58891" y="1448461"/>
                  <a:pt x="16285" y="1748345"/>
                </a:cubicBezTo>
                <a:cubicBezTo>
                  <a:pt x="-26321" y="2048229"/>
                  <a:pt x="9730" y="2321894"/>
                  <a:pt x="183433" y="2190797"/>
                </a:cubicBezTo>
                <a:close/>
              </a:path>
            </a:pathLst>
          </a:custGeom>
          <a:solidFill>
            <a:srgbClr val="CDB7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EA8C38-E85E-4FAE-A305-66552CDA0C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8" t="8769" r="1486" b="4985"/>
          <a:stretch/>
        </p:blipFill>
        <p:spPr>
          <a:xfrm>
            <a:off x="288323" y="1175263"/>
            <a:ext cx="7697726" cy="3838172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CB9EFE-7691-44DF-93E0-C2D03E9BE4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21" t="19887" r="43448" b="24074"/>
          <a:stretch/>
        </p:blipFill>
        <p:spPr>
          <a:xfrm>
            <a:off x="8256698" y="1175263"/>
            <a:ext cx="3262642" cy="2423782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76E0CD-9CCE-4B9C-BEEE-4C7553B4C4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57" t="19740" r="43408" b="24984"/>
          <a:stretch/>
        </p:blipFill>
        <p:spPr>
          <a:xfrm>
            <a:off x="8256698" y="3826781"/>
            <a:ext cx="3284565" cy="2423782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9A727D-A23E-B6FC-70C3-988E0E4420C0}"/>
              </a:ext>
            </a:extLst>
          </p:cNvPr>
          <p:cNvSpPr txBox="1"/>
          <p:nvPr/>
        </p:nvSpPr>
        <p:spPr>
          <a:xfrm>
            <a:off x="288323" y="231803"/>
            <a:ext cx="9145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effectLst/>
                <a:latin typeface="Geometria" panose="020B0303020204020204" pitchFamily="34" charset="-52"/>
                <a:ea typeface="Calibri" panose="020F0502020204030204" pitchFamily="34" charset="0"/>
              </a:rPr>
              <a:t>Домашняя школа</a:t>
            </a:r>
            <a:endParaRPr lang="ru-RU" sz="4000" dirty="0">
              <a:solidFill>
                <a:schemeClr val="accent2">
                  <a:lumMod val="75000"/>
                </a:schemeClr>
              </a:solidFill>
              <a:latin typeface="Geometria" panose="020B0303020204020204" pitchFamily="34" charset="-52"/>
            </a:endParaRPr>
          </a:p>
        </p:txBody>
      </p:sp>
      <p:pic>
        <p:nvPicPr>
          <p:cNvPr id="12290" name="Picture 2" descr="Kid-mama">
            <a:extLst>
              <a:ext uri="{FF2B5EF4-FFF2-40B4-BE49-F238E27FC236}">
                <a16:creationId xmlns:a16="http://schemas.microsoft.com/office/drawing/2014/main" id="{66E4AED3-5B0D-AE1C-A417-5C6D9F3D4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238" y="106177"/>
            <a:ext cx="3438525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579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8CC0F2-C452-AB88-CF46-0AA1830D39F9}"/>
              </a:ext>
            </a:extLst>
          </p:cNvPr>
          <p:cNvSpPr txBox="1"/>
          <p:nvPr/>
        </p:nvSpPr>
        <p:spPr>
          <a:xfrm>
            <a:off x="288322" y="172809"/>
            <a:ext cx="11766025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effectLst/>
                <a:latin typeface="Geometria" panose="020B0303020204020204" pitchFamily="34" charset="-52"/>
                <a:ea typeface="Calibri" panose="020F0502020204030204" pitchFamily="34" charset="0"/>
              </a:rPr>
              <a:t>Мультимедийные презентации – </a:t>
            </a:r>
          </a:p>
          <a:p>
            <a:pPr>
              <a:lnSpc>
                <a:spcPct val="80000"/>
              </a:lnSpc>
            </a:pPr>
            <a:r>
              <a:rPr lang="ru-RU" sz="3200" dirty="0">
                <a:solidFill>
                  <a:schemeClr val="accent2">
                    <a:lumMod val="75000"/>
                  </a:schemeClr>
                </a:solidFill>
                <a:effectLst/>
                <a:latin typeface="Geometria" panose="020B0303020204020204" pitchFamily="34" charset="-52"/>
                <a:ea typeface="Calibri" panose="020F0502020204030204" pitchFamily="34" charset="0"/>
              </a:rPr>
              <a:t>инструмент для улучшения восприятия</a:t>
            </a:r>
            <a:endParaRPr lang="ru-RU" sz="4400" dirty="0">
              <a:solidFill>
                <a:schemeClr val="accent2">
                  <a:lumMod val="75000"/>
                </a:schemeClr>
              </a:solidFill>
              <a:latin typeface="Geometria" panose="020B0303020204020204" pitchFamily="34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46CA21-B951-3035-147C-3468E682F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7214" y="1151538"/>
            <a:ext cx="4566418" cy="3278543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  <a:effectLst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E4CFBF-F62B-CEAA-7A31-68BD99AE13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770" r="9577" b="3804"/>
          <a:stretch/>
        </p:blipFill>
        <p:spPr>
          <a:xfrm>
            <a:off x="1244446" y="1224921"/>
            <a:ext cx="5224886" cy="2373685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  <a:effectLst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9C2287-93D6-AADC-69B3-9A904BEFFF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2" t="7447" r="11688" b="10390"/>
          <a:stretch/>
        </p:blipFill>
        <p:spPr>
          <a:xfrm>
            <a:off x="6007510" y="3598606"/>
            <a:ext cx="5238217" cy="2792627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  <a:effectLst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C3D24D-F799-343A-3812-0FE484822F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86" t="8168" r="15338" b="8168"/>
          <a:stretch/>
        </p:blipFill>
        <p:spPr>
          <a:xfrm>
            <a:off x="384228" y="3532048"/>
            <a:ext cx="5028430" cy="2845085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14371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F714C32B-605E-0C2F-02E8-5D4C31C38746}"/>
              </a:ext>
            </a:extLst>
          </p:cNvPr>
          <p:cNvSpPr/>
          <p:nvPr/>
        </p:nvSpPr>
        <p:spPr>
          <a:xfrm>
            <a:off x="-1579614" y="2396880"/>
            <a:ext cx="14854648" cy="4341486"/>
          </a:xfrm>
          <a:custGeom>
            <a:avLst/>
            <a:gdLst>
              <a:gd name="connsiteX0" fmla="*/ 183433 w 14854648"/>
              <a:gd name="connsiteY0" fmla="*/ 2190797 h 4341486"/>
              <a:gd name="connsiteX1" fmla="*/ 1058504 w 14854648"/>
              <a:gd name="connsiteY1" fmla="*/ 961765 h 4341486"/>
              <a:gd name="connsiteX2" fmla="*/ 2779149 w 14854648"/>
              <a:gd name="connsiteY2" fmla="*/ 843778 h 4341486"/>
              <a:gd name="connsiteX3" fmla="*/ 3211769 w 14854648"/>
              <a:gd name="connsiteY3" fmla="*/ 1954823 h 4341486"/>
              <a:gd name="connsiteX4" fmla="*/ 2484182 w 14854648"/>
              <a:gd name="connsiteY4" fmla="*/ 3174023 h 4341486"/>
              <a:gd name="connsiteX5" fmla="*/ 3074117 w 14854648"/>
              <a:gd name="connsiteY5" fmla="*/ 4294900 h 4341486"/>
              <a:gd name="connsiteX6" fmla="*/ 6603898 w 14854648"/>
              <a:gd name="connsiteY6" fmla="*/ 3980268 h 4341486"/>
              <a:gd name="connsiteX7" fmla="*/ 8206556 w 14854648"/>
              <a:gd name="connsiteY7" fmla="*/ 2633248 h 4341486"/>
              <a:gd name="connsiteX8" fmla="*/ 11146401 w 14854648"/>
              <a:gd name="connsiteY8" fmla="*/ 2987210 h 4341486"/>
              <a:gd name="connsiteX9" fmla="*/ 13860104 w 14854648"/>
              <a:gd name="connsiteY9" fmla="*/ 3822952 h 4341486"/>
              <a:gd name="connsiteX10" fmla="*/ 14853162 w 14854648"/>
              <a:gd name="connsiteY10" fmla="*/ 2554590 h 4341486"/>
              <a:gd name="connsiteX11" fmla="*/ 14066582 w 14854648"/>
              <a:gd name="connsiteY11" fmla="*/ 2662745 h 4341486"/>
              <a:gd name="connsiteX12" fmla="*/ 13358659 w 14854648"/>
              <a:gd name="connsiteY12" fmla="*/ 3065868 h 4341486"/>
              <a:gd name="connsiteX13" fmla="*/ 12208285 w 14854648"/>
              <a:gd name="connsiteY13" fmla="*/ 2171132 h 4341486"/>
              <a:gd name="connsiteX14" fmla="*/ 9868207 w 14854648"/>
              <a:gd name="connsiteY14" fmla="*/ 1659855 h 4341486"/>
              <a:gd name="connsiteX15" fmla="*/ 7537962 w 14854648"/>
              <a:gd name="connsiteY15" fmla="*/ 1591029 h 4341486"/>
              <a:gd name="connsiteX16" fmla="*/ 6318762 w 14854648"/>
              <a:gd name="connsiteY16" fmla="*/ 3154358 h 4341486"/>
              <a:gd name="connsiteX17" fmla="*/ 4067175 w 14854648"/>
              <a:gd name="connsiteY17" fmla="*/ 3439494 h 4341486"/>
              <a:gd name="connsiteX18" fmla="*/ 3447743 w 14854648"/>
              <a:gd name="connsiteY18" fmla="*/ 3174023 h 4341486"/>
              <a:gd name="connsiteX19" fmla="*/ 4086840 w 14854648"/>
              <a:gd name="connsiteY19" fmla="*/ 2298952 h 4341486"/>
              <a:gd name="connsiteX20" fmla="*/ 4194994 w 14854648"/>
              <a:gd name="connsiteY20" fmla="*/ 1355055 h 4341486"/>
              <a:gd name="connsiteX21" fmla="*/ 3693549 w 14854648"/>
              <a:gd name="connsiteY21" fmla="*/ 489816 h 4341486"/>
              <a:gd name="connsiteX22" fmla="*/ 2867640 w 14854648"/>
              <a:gd name="connsiteY22" fmla="*/ 116190 h 4341486"/>
              <a:gd name="connsiteX23" fmla="*/ 1638607 w 14854648"/>
              <a:gd name="connsiteY23" fmla="*/ 17868 h 4341486"/>
              <a:gd name="connsiteX24" fmla="*/ 409575 w 14854648"/>
              <a:gd name="connsiteY24" fmla="*/ 430823 h 4341486"/>
              <a:gd name="connsiteX25" fmla="*/ 16285 w 14854648"/>
              <a:gd name="connsiteY25" fmla="*/ 1748345 h 4341486"/>
              <a:gd name="connsiteX26" fmla="*/ 183433 w 14854648"/>
              <a:gd name="connsiteY26" fmla="*/ 2190797 h 4341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4854648" h="4341486">
                <a:moveTo>
                  <a:pt x="183433" y="2190797"/>
                </a:moveTo>
                <a:cubicBezTo>
                  <a:pt x="357136" y="2059700"/>
                  <a:pt x="625885" y="1186268"/>
                  <a:pt x="1058504" y="961765"/>
                </a:cubicBezTo>
                <a:cubicBezTo>
                  <a:pt x="1491123" y="737262"/>
                  <a:pt x="2420272" y="678268"/>
                  <a:pt x="2779149" y="843778"/>
                </a:cubicBezTo>
                <a:cubicBezTo>
                  <a:pt x="3138026" y="1009288"/>
                  <a:pt x="3260930" y="1566449"/>
                  <a:pt x="3211769" y="1954823"/>
                </a:cubicBezTo>
                <a:cubicBezTo>
                  <a:pt x="3162608" y="2343197"/>
                  <a:pt x="2507124" y="2784010"/>
                  <a:pt x="2484182" y="3174023"/>
                </a:cubicBezTo>
                <a:cubicBezTo>
                  <a:pt x="2461240" y="3564036"/>
                  <a:pt x="2387498" y="4160526"/>
                  <a:pt x="3074117" y="4294900"/>
                </a:cubicBezTo>
                <a:cubicBezTo>
                  <a:pt x="3760736" y="4429274"/>
                  <a:pt x="5748492" y="4257210"/>
                  <a:pt x="6603898" y="3980268"/>
                </a:cubicBezTo>
                <a:cubicBezTo>
                  <a:pt x="7459304" y="3703326"/>
                  <a:pt x="7449472" y="2798758"/>
                  <a:pt x="8206556" y="2633248"/>
                </a:cubicBezTo>
                <a:cubicBezTo>
                  <a:pt x="8963640" y="2467738"/>
                  <a:pt x="10204143" y="2788926"/>
                  <a:pt x="11146401" y="2987210"/>
                </a:cubicBezTo>
                <a:cubicBezTo>
                  <a:pt x="12088659" y="3185494"/>
                  <a:pt x="13242311" y="3895055"/>
                  <a:pt x="13860104" y="3822952"/>
                </a:cubicBezTo>
                <a:cubicBezTo>
                  <a:pt x="14477898" y="3750849"/>
                  <a:pt x="14818749" y="2747958"/>
                  <a:pt x="14853162" y="2554590"/>
                </a:cubicBezTo>
                <a:cubicBezTo>
                  <a:pt x="14887575" y="2361222"/>
                  <a:pt x="14315666" y="2577532"/>
                  <a:pt x="14066582" y="2662745"/>
                </a:cubicBezTo>
                <a:cubicBezTo>
                  <a:pt x="13817498" y="2747958"/>
                  <a:pt x="13668375" y="3147803"/>
                  <a:pt x="13358659" y="3065868"/>
                </a:cubicBezTo>
                <a:cubicBezTo>
                  <a:pt x="13048943" y="2983933"/>
                  <a:pt x="12790027" y="2405467"/>
                  <a:pt x="12208285" y="2171132"/>
                </a:cubicBezTo>
                <a:cubicBezTo>
                  <a:pt x="11626543" y="1936797"/>
                  <a:pt x="10646594" y="1756539"/>
                  <a:pt x="9868207" y="1659855"/>
                </a:cubicBezTo>
                <a:cubicBezTo>
                  <a:pt x="9089820" y="1563171"/>
                  <a:pt x="8129536" y="1341945"/>
                  <a:pt x="7537962" y="1591029"/>
                </a:cubicBezTo>
                <a:cubicBezTo>
                  <a:pt x="6946388" y="1840113"/>
                  <a:pt x="6897226" y="2846281"/>
                  <a:pt x="6318762" y="3154358"/>
                </a:cubicBezTo>
                <a:cubicBezTo>
                  <a:pt x="5740298" y="3462435"/>
                  <a:pt x="4545678" y="3436217"/>
                  <a:pt x="4067175" y="3439494"/>
                </a:cubicBezTo>
                <a:cubicBezTo>
                  <a:pt x="3588672" y="3442771"/>
                  <a:pt x="3444466" y="3364113"/>
                  <a:pt x="3447743" y="3174023"/>
                </a:cubicBezTo>
                <a:cubicBezTo>
                  <a:pt x="3451020" y="2983933"/>
                  <a:pt x="3962298" y="2602113"/>
                  <a:pt x="4086840" y="2298952"/>
                </a:cubicBezTo>
                <a:cubicBezTo>
                  <a:pt x="4211382" y="1995791"/>
                  <a:pt x="4260542" y="1656578"/>
                  <a:pt x="4194994" y="1355055"/>
                </a:cubicBezTo>
                <a:cubicBezTo>
                  <a:pt x="4129446" y="1053532"/>
                  <a:pt x="3914775" y="696293"/>
                  <a:pt x="3693549" y="489816"/>
                </a:cubicBezTo>
                <a:cubicBezTo>
                  <a:pt x="3472323" y="283339"/>
                  <a:pt x="3210130" y="194848"/>
                  <a:pt x="2867640" y="116190"/>
                </a:cubicBezTo>
                <a:cubicBezTo>
                  <a:pt x="2525150" y="37532"/>
                  <a:pt x="2048285" y="-34571"/>
                  <a:pt x="1638607" y="17868"/>
                </a:cubicBezTo>
                <a:cubicBezTo>
                  <a:pt x="1228929" y="70307"/>
                  <a:pt x="679962" y="142410"/>
                  <a:pt x="409575" y="430823"/>
                </a:cubicBezTo>
                <a:cubicBezTo>
                  <a:pt x="139188" y="719236"/>
                  <a:pt x="58891" y="1448461"/>
                  <a:pt x="16285" y="1748345"/>
                </a:cubicBezTo>
                <a:cubicBezTo>
                  <a:pt x="-26321" y="2048229"/>
                  <a:pt x="9730" y="2321894"/>
                  <a:pt x="183433" y="2190797"/>
                </a:cubicBezTo>
                <a:close/>
              </a:path>
            </a:pathLst>
          </a:custGeom>
          <a:solidFill>
            <a:srgbClr val="CDB7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1AEF87-3D1D-472A-98FE-9BDB12ECE8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75" t="26610" r="10487" b="4984"/>
          <a:stretch/>
        </p:blipFill>
        <p:spPr>
          <a:xfrm>
            <a:off x="412955" y="1373100"/>
            <a:ext cx="8456628" cy="4111800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AC77F5-4829-4599-A02F-D290094D31B4}"/>
              </a:ext>
            </a:extLst>
          </p:cNvPr>
          <p:cNvSpPr txBox="1"/>
          <p:nvPr/>
        </p:nvSpPr>
        <p:spPr>
          <a:xfrm>
            <a:off x="7273214" y="638432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Geometria" panose="020B0303020204020204" pitchFamily="34" charset="-52"/>
                <a:hlinkClick r:id="rId3"/>
              </a:rPr>
              <a:t>https://www.narakeet.com</a:t>
            </a:r>
            <a:endParaRPr lang="ru-RU" dirty="0">
              <a:latin typeface="Geometria" panose="020B0303020204020204" pitchFamily="34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7D4AA5-C96B-43F3-8367-C1BEAE8145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06" t="21681" r="25899" b="4452"/>
          <a:stretch/>
        </p:blipFill>
        <p:spPr>
          <a:xfrm>
            <a:off x="5659492" y="2648198"/>
            <a:ext cx="4125776" cy="3534748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  <p:pic>
        <p:nvPicPr>
          <p:cNvPr id="13316" name="Picture 4" descr="Resources for press and bloggers">
            <a:extLst>
              <a:ext uri="{FF2B5EF4-FFF2-40B4-BE49-F238E27FC236}">
                <a16:creationId xmlns:a16="http://schemas.microsoft.com/office/drawing/2014/main" id="{8A4B267F-AD17-9EAD-E98A-46E7EE7EF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06" y="72675"/>
            <a:ext cx="4825209" cy="109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B73228-4BA7-B75D-CEA5-FDC3CE5AE21E}"/>
              </a:ext>
            </a:extLst>
          </p:cNvPr>
          <p:cNvSpPr txBox="1"/>
          <p:nvPr/>
        </p:nvSpPr>
        <p:spPr>
          <a:xfrm>
            <a:off x="5427951" y="209498"/>
            <a:ext cx="59975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effectLst/>
                <a:latin typeface="Geometria" panose="020B0303020204020204" pitchFamily="34" charset="-52"/>
                <a:ea typeface="Calibri" panose="020F0502020204030204" pitchFamily="34" charset="0"/>
              </a:rPr>
              <a:t>Озвучка презентаций</a:t>
            </a:r>
            <a:endParaRPr lang="ru-RU" sz="4000" dirty="0">
              <a:solidFill>
                <a:schemeClr val="accent2">
                  <a:lumMod val="75000"/>
                </a:schemeClr>
              </a:solidFill>
              <a:latin typeface="Geometria" panose="020B0303020204020204" pitchFamily="34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B73228-4BA7-B75D-CEA5-FDC3CE5AE21E}"/>
              </a:ext>
            </a:extLst>
          </p:cNvPr>
          <p:cNvSpPr txBox="1"/>
          <p:nvPr/>
        </p:nvSpPr>
        <p:spPr>
          <a:xfrm>
            <a:off x="6596506" y="760720"/>
            <a:ext cx="5997516" cy="597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Geometria" panose="020B0303020204020204" pitchFamily="34" charset="-52"/>
                <a:ea typeface="Calibri" panose="020F0502020204030204" pitchFamily="34" charset="0"/>
              </a:rPr>
              <a:t>Создание видеороликов</a:t>
            </a:r>
          </a:p>
        </p:txBody>
      </p:sp>
    </p:spTree>
    <p:extLst>
      <p:ext uri="{BB962C8B-B14F-4D97-AF65-F5344CB8AC3E}">
        <p14:creationId xmlns:p14="http://schemas.microsoft.com/office/powerpoint/2010/main" val="989384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3EF6BF10-195A-1AA9-F645-5B919F86D750}"/>
              </a:ext>
            </a:extLst>
          </p:cNvPr>
          <p:cNvSpPr/>
          <p:nvPr/>
        </p:nvSpPr>
        <p:spPr>
          <a:xfrm>
            <a:off x="-1579614" y="2396880"/>
            <a:ext cx="14854648" cy="4341486"/>
          </a:xfrm>
          <a:custGeom>
            <a:avLst/>
            <a:gdLst>
              <a:gd name="connsiteX0" fmla="*/ 183433 w 14854648"/>
              <a:gd name="connsiteY0" fmla="*/ 2190797 h 4341486"/>
              <a:gd name="connsiteX1" fmla="*/ 1058504 w 14854648"/>
              <a:gd name="connsiteY1" fmla="*/ 961765 h 4341486"/>
              <a:gd name="connsiteX2" fmla="*/ 2779149 w 14854648"/>
              <a:gd name="connsiteY2" fmla="*/ 843778 h 4341486"/>
              <a:gd name="connsiteX3" fmla="*/ 3211769 w 14854648"/>
              <a:gd name="connsiteY3" fmla="*/ 1954823 h 4341486"/>
              <a:gd name="connsiteX4" fmla="*/ 2484182 w 14854648"/>
              <a:gd name="connsiteY4" fmla="*/ 3174023 h 4341486"/>
              <a:gd name="connsiteX5" fmla="*/ 3074117 w 14854648"/>
              <a:gd name="connsiteY5" fmla="*/ 4294900 h 4341486"/>
              <a:gd name="connsiteX6" fmla="*/ 6603898 w 14854648"/>
              <a:gd name="connsiteY6" fmla="*/ 3980268 h 4341486"/>
              <a:gd name="connsiteX7" fmla="*/ 8206556 w 14854648"/>
              <a:gd name="connsiteY7" fmla="*/ 2633248 h 4341486"/>
              <a:gd name="connsiteX8" fmla="*/ 11146401 w 14854648"/>
              <a:gd name="connsiteY8" fmla="*/ 2987210 h 4341486"/>
              <a:gd name="connsiteX9" fmla="*/ 13860104 w 14854648"/>
              <a:gd name="connsiteY9" fmla="*/ 3822952 h 4341486"/>
              <a:gd name="connsiteX10" fmla="*/ 14853162 w 14854648"/>
              <a:gd name="connsiteY10" fmla="*/ 2554590 h 4341486"/>
              <a:gd name="connsiteX11" fmla="*/ 14066582 w 14854648"/>
              <a:gd name="connsiteY11" fmla="*/ 2662745 h 4341486"/>
              <a:gd name="connsiteX12" fmla="*/ 13358659 w 14854648"/>
              <a:gd name="connsiteY12" fmla="*/ 3065868 h 4341486"/>
              <a:gd name="connsiteX13" fmla="*/ 12208285 w 14854648"/>
              <a:gd name="connsiteY13" fmla="*/ 2171132 h 4341486"/>
              <a:gd name="connsiteX14" fmla="*/ 9868207 w 14854648"/>
              <a:gd name="connsiteY14" fmla="*/ 1659855 h 4341486"/>
              <a:gd name="connsiteX15" fmla="*/ 7537962 w 14854648"/>
              <a:gd name="connsiteY15" fmla="*/ 1591029 h 4341486"/>
              <a:gd name="connsiteX16" fmla="*/ 6318762 w 14854648"/>
              <a:gd name="connsiteY16" fmla="*/ 3154358 h 4341486"/>
              <a:gd name="connsiteX17" fmla="*/ 4067175 w 14854648"/>
              <a:gd name="connsiteY17" fmla="*/ 3439494 h 4341486"/>
              <a:gd name="connsiteX18" fmla="*/ 3447743 w 14854648"/>
              <a:gd name="connsiteY18" fmla="*/ 3174023 h 4341486"/>
              <a:gd name="connsiteX19" fmla="*/ 4086840 w 14854648"/>
              <a:gd name="connsiteY19" fmla="*/ 2298952 h 4341486"/>
              <a:gd name="connsiteX20" fmla="*/ 4194994 w 14854648"/>
              <a:gd name="connsiteY20" fmla="*/ 1355055 h 4341486"/>
              <a:gd name="connsiteX21" fmla="*/ 3693549 w 14854648"/>
              <a:gd name="connsiteY21" fmla="*/ 489816 h 4341486"/>
              <a:gd name="connsiteX22" fmla="*/ 2867640 w 14854648"/>
              <a:gd name="connsiteY22" fmla="*/ 116190 h 4341486"/>
              <a:gd name="connsiteX23" fmla="*/ 1638607 w 14854648"/>
              <a:gd name="connsiteY23" fmla="*/ 17868 h 4341486"/>
              <a:gd name="connsiteX24" fmla="*/ 409575 w 14854648"/>
              <a:gd name="connsiteY24" fmla="*/ 430823 h 4341486"/>
              <a:gd name="connsiteX25" fmla="*/ 16285 w 14854648"/>
              <a:gd name="connsiteY25" fmla="*/ 1748345 h 4341486"/>
              <a:gd name="connsiteX26" fmla="*/ 183433 w 14854648"/>
              <a:gd name="connsiteY26" fmla="*/ 2190797 h 4341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4854648" h="4341486">
                <a:moveTo>
                  <a:pt x="183433" y="2190797"/>
                </a:moveTo>
                <a:cubicBezTo>
                  <a:pt x="357136" y="2059700"/>
                  <a:pt x="625885" y="1186268"/>
                  <a:pt x="1058504" y="961765"/>
                </a:cubicBezTo>
                <a:cubicBezTo>
                  <a:pt x="1491123" y="737262"/>
                  <a:pt x="2420272" y="678268"/>
                  <a:pt x="2779149" y="843778"/>
                </a:cubicBezTo>
                <a:cubicBezTo>
                  <a:pt x="3138026" y="1009288"/>
                  <a:pt x="3260930" y="1566449"/>
                  <a:pt x="3211769" y="1954823"/>
                </a:cubicBezTo>
                <a:cubicBezTo>
                  <a:pt x="3162608" y="2343197"/>
                  <a:pt x="2507124" y="2784010"/>
                  <a:pt x="2484182" y="3174023"/>
                </a:cubicBezTo>
                <a:cubicBezTo>
                  <a:pt x="2461240" y="3564036"/>
                  <a:pt x="2387498" y="4160526"/>
                  <a:pt x="3074117" y="4294900"/>
                </a:cubicBezTo>
                <a:cubicBezTo>
                  <a:pt x="3760736" y="4429274"/>
                  <a:pt x="5748492" y="4257210"/>
                  <a:pt x="6603898" y="3980268"/>
                </a:cubicBezTo>
                <a:cubicBezTo>
                  <a:pt x="7459304" y="3703326"/>
                  <a:pt x="7449472" y="2798758"/>
                  <a:pt x="8206556" y="2633248"/>
                </a:cubicBezTo>
                <a:cubicBezTo>
                  <a:pt x="8963640" y="2467738"/>
                  <a:pt x="10204143" y="2788926"/>
                  <a:pt x="11146401" y="2987210"/>
                </a:cubicBezTo>
                <a:cubicBezTo>
                  <a:pt x="12088659" y="3185494"/>
                  <a:pt x="13242311" y="3895055"/>
                  <a:pt x="13860104" y="3822952"/>
                </a:cubicBezTo>
                <a:cubicBezTo>
                  <a:pt x="14477898" y="3750849"/>
                  <a:pt x="14818749" y="2747958"/>
                  <a:pt x="14853162" y="2554590"/>
                </a:cubicBezTo>
                <a:cubicBezTo>
                  <a:pt x="14887575" y="2361222"/>
                  <a:pt x="14315666" y="2577532"/>
                  <a:pt x="14066582" y="2662745"/>
                </a:cubicBezTo>
                <a:cubicBezTo>
                  <a:pt x="13817498" y="2747958"/>
                  <a:pt x="13668375" y="3147803"/>
                  <a:pt x="13358659" y="3065868"/>
                </a:cubicBezTo>
                <a:cubicBezTo>
                  <a:pt x="13048943" y="2983933"/>
                  <a:pt x="12790027" y="2405467"/>
                  <a:pt x="12208285" y="2171132"/>
                </a:cubicBezTo>
                <a:cubicBezTo>
                  <a:pt x="11626543" y="1936797"/>
                  <a:pt x="10646594" y="1756539"/>
                  <a:pt x="9868207" y="1659855"/>
                </a:cubicBezTo>
                <a:cubicBezTo>
                  <a:pt x="9089820" y="1563171"/>
                  <a:pt x="8129536" y="1341945"/>
                  <a:pt x="7537962" y="1591029"/>
                </a:cubicBezTo>
                <a:cubicBezTo>
                  <a:pt x="6946388" y="1840113"/>
                  <a:pt x="6897226" y="2846281"/>
                  <a:pt x="6318762" y="3154358"/>
                </a:cubicBezTo>
                <a:cubicBezTo>
                  <a:pt x="5740298" y="3462435"/>
                  <a:pt x="4545678" y="3436217"/>
                  <a:pt x="4067175" y="3439494"/>
                </a:cubicBezTo>
                <a:cubicBezTo>
                  <a:pt x="3588672" y="3442771"/>
                  <a:pt x="3444466" y="3364113"/>
                  <a:pt x="3447743" y="3174023"/>
                </a:cubicBezTo>
                <a:cubicBezTo>
                  <a:pt x="3451020" y="2983933"/>
                  <a:pt x="3962298" y="2602113"/>
                  <a:pt x="4086840" y="2298952"/>
                </a:cubicBezTo>
                <a:cubicBezTo>
                  <a:pt x="4211382" y="1995791"/>
                  <a:pt x="4260542" y="1656578"/>
                  <a:pt x="4194994" y="1355055"/>
                </a:cubicBezTo>
                <a:cubicBezTo>
                  <a:pt x="4129446" y="1053532"/>
                  <a:pt x="3914775" y="696293"/>
                  <a:pt x="3693549" y="489816"/>
                </a:cubicBezTo>
                <a:cubicBezTo>
                  <a:pt x="3472323" y="283339"/>
                  <a:pt x="3210130" y="194848"/>
                  <a:pt x="2867640" y="116190"/>
                </a:cubicBezTo>
                <a:cubicBezTo>
                  <a:pt x="2525150" y="37532"/>
                  <a:pt x="2048285" y="-34571"/>
                  <a:pt x="1638607" y="17868"/>
                </a:cubicBezTo>
                <a:cubicBezTo>
                  <a:pt x="1228929" y="70307"/>
                  <a:pt x="679962" y="142410"/>
                  <a:pt x="409575" y="430823"/>
                </a:cubicBezTo>
                <a:cubicBezTo>
                  <a:pt x="139188" y="719236"/>
                  <a:pt x="58891" y="1448461"/>
                  <a:pt x="16285" y="1748345"/>
                </a:cubicBezTo>
                <a:cubicBezTo>
                  <a:pt x="-26321" y="2048229"/>
                  <a:pt x="9730" y="2321894"/>
                  <a:pt x="183433" y="2190797"/>
                </a:cubicBezTo>
                <a:close/>
              </a:path>
            </a:pathLst>
          </a:custGeom>
          <a:solidFill>
            <a:srgbClr val="CDB7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71A6BF-E84D-0DDD-5B8D-56979D337BF1}"/>
              </a:ext>
            </a:extLst>
          </p:cNvPr>
          <p:cNvSpPr txBox="1"/>
          <p:nvPr/>
        </p:nvSpPr>
        <p:spPr>
          <a:xfrm>
            <a:off x="491614" y="200398"/>
            <a:ext cx="11807105" cy="597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Geometria" panose="020B0303020204020204" pitchFamily="34" charset="-52"/>
              </a:rPr>
              <a:t>Цифровая книга</a:t>
            </a:r>
            <a:endParaRPr lang="ru-RU" sz="4000" dirty="0">
              <a:solidFill>
                <a:schemeClr val="accent2">
                  <a:lumMod val="75000"/>
                </a:schemeClr>
              </a:solidFill>
              <a:latin typeface="Geometria" panose="020B0303020204020204" pitchFamily="34" charset="-52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2"/>
          <a:srcRect t="15232" b="14818"/>
          <a:stretch/>
        </p:blipFill>
        <p:spPr bwMode="auto">
          <a:xfrm>
            <a:off x="491614" y="785173"/>
            <a:ext cx="10968074" cy="57357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34881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436D6297-B31D-1EF1-3089-AE419F7E1403}"/>
              </a:ext>
            </a:extLst>
          </p:cNvPr>
          <p:cNvSpPr/>
          <p:nvPr/>
        </p:nvSpPr>
        <p:spPr>
          <a:xfrm>
            <a:off x="-1579614" y="2396880"/>
            <a:ext cx="14854648" cy="4341486"/>
          </a:xfrm>
          <a:custGeom>
            <a:avLst/>
            <a:gdLst>
              <a:gd name="connsiteX0" fmla="*/ 183433 w 14854648"/>
              <a:gd name="connsiteY0" fmla="*/ 2190797 h 4341486"/>
              <a:gd name="connsiteX1" fmla="*/ 1058504 w 14854648"/>
              <a:gd name="connsiteY1" fmla="*/ 961765 h 4341486"/>
              <a:gd name="connsiteX2" fmla="*/ 2779149 w 14854648"/>
              <a:gd name="connsiteY2" fmla="*/ 843778 h 4341486"/>
              <a:gd name="connsiteX3" fmla="*/ 3211769 w 14854648"/>
              <a:gd name="connsiteY3" fmla="*/ 1954823 h 4341486"/>
              <a:gd name="connsiteX4" fmla="*/ 2484182 w 14854648"/>
              <a:gd name="connsiteY4" fmla="*/ 3174023 h 4341486"/>
              <a:gd name="connsiteX5" fmla="*/ 3074117 w 14854648"/>
              <a:gd name="connsiteY5" fmla="*/ 4294900 h 4341486"/>
              <a:gd name="connsiteX6" fmla="*/ 6603898 w 14854648"/>
              <a:gd name="connsiteY6" fmla="*/ 3980268 h 4341486"/>
              <a:gd name="connsiteX7" fmla="*/ 8206556 w 14854648"/>
              <a:gd name="connsiteY7" fmla="*/ 2633248 h 4341486"/>
              <a:gd name="connsiteX8" fmla="*/ 11146401 w 14854648"/>
              <a:gd name="connsiteY8" fmla="*/ 2987210 h 4341486"/>
              <a:gd name="connsiteX9" fmla="*/ 13860104 w 14854648"/>
              <a:gd name="connsiteY9" fmla="*/ 3822952 h 4341486"/>
              <a:gd name="connsiteX10" fmla="*/ 14853162 w 14854648"/>
              <a:gd name="connsiteY10" fmla="*/ 2554590 h 4341486"/>
              <a:gd name="connsiteX11" fmla="*/ 14066582 w 14854648"/>
              <a:gd name="connsiteY11" fmla="*/ 2662745 h 4341486"/>
              <a:gd name="connsiteX12" fmla="*/ 13358659 w 14854648"/>
              <a:gd name="connsiteY12" fmla="*/ 3065868 h 4341486"/>
              <a:gd name="connsiteX13" fmla="*/ 12208285 w 14854648"/>
              <a:gd name="connsiteY13" fmla="*/ 2171132 h 4341486"/>
              <a:gd name="connsiteX14" fmla="*/ 9868207 w 14854648"/>
              <a:gd name="connsiteY14" fmla="*/ 1659855 h 4341486"/>
              <a:gd name="connsiteX15" fmla="*/ 7537962 w 14854648"/>
              <a:gd name="connsiteY15" fmla="*/ 1591029 h 4341486"/>
              <a:gd name="connsiteX16" fmla="*/ 6318762 w 14854648"/>
              <a:gd name="connsiteY16" fmla="*/ 3154358 h 4341486"/>
              <a:gd name="connsiteX17" fmla="*/ 4067175 w 14854648"/>
              <a:gd name="connsiteY17" fmla="*/ 3439494 h 4341486"/>
              <a:gd name="connsiteX18" fmla="*/ 3447743 w 14854648"/>
              <a:gd name="connsiteY18" fmla="*/ 3174023 h 4341486"/>
              <a:gd name="connsiteX19" fmla="*/ 4086840 w 14854648"/>
              <a:gd name="connsiteY19" fmla="*/ 2298952 h 4341486"/>
              <a:gd name="connsiteX20" fmla="*/ 4194994 w 14854648"/>
              <a:gd name="connsiteY20" fmla="*/ 1355055 h 4341486"/>
              <a:gd name="connsiteX21" fmla="*/ 3693549 w 14854648"/>
              <a:gd name="connsiteY21" fmla="*/ 489816 h 4341486"/>
              <a:gd name="connsiteX22" fmla="*/ 2867640 w 14854648"/>
              <a:gd name="connsiteY22" fmla="*/ 116190 h 4341486"/>
              <a:gd name="connsiteX23" fmla="*/ 1638607 w 14854648"/>
              <a:gd name="connsiteY23" fmla="*/ 17868 h 4341486"/>
              <a:gd name="connsiteX24" fmla="*/ 409575 w 14854648"/>
              <a:gd name="connsiteY24" fmla="*/ 430823 h 4341486"/>
              <a:gd name="connsiteX25" fmla="*/ 16285 w 14854648"/>
              <a:gd name="connsiteY25" fmla="*/ 1748345 h 4341486"/>
              <a:gd name="connsiteX26" fmla="*/ 183433 w 14854648"/>
              <a:gd name="connsiteY26" fmla="*/ 2190797 h 4341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4854648" h="4341486">
                <a:moveTo>
                  <a:pt x="183433" y="2190797"/>
                </a:moveTo>
                <a:cubicBezTo>
                  <a:pt x="357136" y="2059700"/>
                  <a:pt x="625885" y="1186268"/>
                  <a:pt x="1058504" y="961765"/>
                </a:cubicBezTo>
                <a:cubicBezTo>
                  <a:pt x="1491123" y="737262"/>
                  <a:pt x="2420272" y="678268"/>
                  <a:pt x="2779149" y="843778"/>
                </a:cubicBezTo>
                <a:cubicBezTo>
                  <a:pt x="3138026" y="1009288"/>
                  <a:pt x="3260930" y="1566449"/>
                  <a:pt x="3211769" y="1954823"/>
                </a:cubicBezTo>
                <a:cubicBezTo>
                  <a:pt x="3162608" y="2343197"/>
                  <a:pt x="2507124" y="2784010"/>
                  <a:pt x="2484182" y="3174023"/>
                </a:cubicBezTo>
                <a:cubicBezTo>
                  <a:pt x="2461240" y="3564036"/>
                  <a:pt x="2387498" y="4160526"/>
                  <a:pt x="3074117" y="4294900"/>
                </a:cubicBezTo>
                <a:cubicBezTo>
                  <a:pt x="3760736" y="4429274"/>
                  <a:pt x="5748492" y="4257210"/>
                  <a:pt x="6603898" y="3980268"/>
                </a:cubicBezTo>
                <a:cubicBezTo>
                  <a:pt x="7459304" y="3703326"/>
                  <a:pt x="7449472" y="2798758"/>
                  <a:pt x="8206556" y="2633248"/>
                </a:cubicBezTo>
                <a:cubicBezTo>
                  <a:pt x="8963640" y="2467738"/>
                  <a:pt x="10204143" y="2788926"/>
                  <a:pt x="11146401" y="2987210"/>
                </a:cubicBezTo>
                <a:cubicBezTo>
                  <a:pt x="12088659" y="3185494"/>
                  <a:pt x="13242311" y="3895055"/>
                  <a:pt x="13860104" y="3822952"/>
                </a:cubicBezTo>
                <a:cubicBezTo>
                  <a:pt x="14477898" y="3750849"/>
                  <a:pt x="14818749" y="2747958"/>
                  <a:pt x="14853162" y="2554590"/>
                </a:cubicBezTo>
                <a:cubicBezTo>
                  <a:pt x="14887575" y="2361222"/>
                  <a:pt x="14315666" y="2577532"/>
                  <a:pt x="14066582" y="2662745"/>
                </a:cubicBezTo>
                <a:cubicBezTo>
                  <a:pt x="13817498" y="2747958"/>
                  <a:pt x="13668375" y="3147803"/>
                  <a:pt x="13358659" y="3065868"/>
                </a:cubicBezTo>
                <a:cubicBezTo>
                  <a:pt x="13048943" y="2983933"/>
                  <a:pt x="12790027" y="2405467"/>
                  <a:pt x="12208285" y="2171132"/>
                </a:cubicBezTo>
                <a:cubicBezTo>
                  <a:pt x="11626543" y="1936797"/>
                  <a:pt x="10646594" y="1756539"/>
                  <a:pt x="9868207" y="1659855"/>
                </a:cubicBezTo>
                <a:cubicBezTo>
                  <a:pt x="9089820" y="1563171"/>
                  <a:pt x="8129536" y="1341945"/>
                  <a:pt x="7537962" y="1591029"/>
                </a:cubicBezTo>
                <a:cubicBezTo>
                  <a:pt x="6946388" y="1840113"/>
                  <a:pt x="6897226" y="2846281"/>
                  <a:pt x="6318762" y="3154358"/>
                </a:cubicBezTo>
                <a:cubicBezTo>
                  <a:pt x="5740298" y="3462435"/>
                  <a:pt x="4545678" y="3436217"/>
                  <a:pt x="4067175" y="3439494"/>
                </a:cubicBezTo>
                <a:cubicBezTo>
                  <a:pt x="3588672" y="3442771"/>
                  <a:pt x="3444466" y="3364113"/>
                  <a:pt x="3447743" y="3174023"/>
                </a:cubicBezTo>
                <a:cubicBezTo>
                  <a:pt x="3451020" y="2983933"/>
                  <a:pt x="3962298" y="2602113"/>
                  <a:pt x="4086840" y="2298952"/>
                </a:cubicBezTo>
                <a:cubicBezTo>
                  <a:pt x="4211382" y="1995791"/>
                  <a:pt x="4260542" y="1656578"/>
                  <a:pt x="4194994" y="1355055"/>
                </a:cubicBezTo>
                <a:cubicBezTo>
                  <a:pt x="4129446" y="1053532"/>
                  <a:pt x="3914775" y="696293"/>
                  <a:pt x="3693549" y="489816"/>
                </a:cubicBezTo>
                <a:cubicBezTo>
                  <a:pt x="3472323" y="283339"/>
                  <a:pt x="3210130" y="194848"/>
                  <a:pt x="2867640" y="116190"/>
                </a:cubicBezTo>
                <a:cubicBezTo>
                  <a:pt x="2525150" y="37532"/>
                  <a:pt x="2048285" y="-34571"/>
                  <a:pt x="1638607" y="17868"/>
                </a:cubicBezTo>
                <a:cubicBezTo>
                  <a:pt x="1228929" y="70307"/>
                  <a:pt x="679962" y="142410"/>
                  <a:pt x="409575" y="430823"/>
                </a:cubicBezTo>
                <a:cubicBezTo>
                  <a:pt x="139188" y="719236"/>
                  <a:pt x="58891" y="1448461"/>
                  <a:pt x="16285" y="1748345"/>
                </a:cubicBezTo>
                <a:cubicBezTo>
                  <a:pt x="-26321" y="2048229"/>
                  <a:pt x="9730" y="2321894"/>
                  <a:pt x="183433" y="2190797"/>
                </a:cubicBezTo>
                <a:close/>
              </a:path>
            </a:pathLst>
          </a:custGeom>
          <a:solidFill>
            <a:srgbClr val="CDB7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BB9CAB-71D2-4CCF-9228-F74C33ACAD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27" t="9025" r="18581" b="41381"/>
          <a:stretch/>
        </p:blipFill>
        <p:spPr>
          <a:xfrm>
            <a:off x="391697" y="1297857"/>
            <a:ext cx="8263124" cy="3647767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FEC896-343F-47C2-AC82-08C85BE98C5E}"/>
              </a:ext>
            </a:extLst>
          </p:cNvPr>
          <p:cNvSpPr txBox="1"/>
          <p:nvPr/>
        </p:nvSpPr>
        <p:spPr>
          <a:xfrm>
            <a:off x="6631458" y="621166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76D89"/>
                </a:solidFill>
                <a:latin typeface="Geometria" panose="020B0303020204020204" pitchFamily="34" charset="-52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https://learningapps.org</a:t>
            </a:r>
            <a:endParaRPr lang="ru-RU" dirty="0">
              <a:solidFill>
                <a:srgbClr val="276D89"/>
              </a:solidFill>
              <a:latin typeface="Geometria" panose="020B0303020204020204" pitchFamily="34" charset="-52"/>
            </a:endParaRPr>
          </a:p>
          <a:p>
            <a:endParaRPr lang="ru-RU" dirty="0">
              <a:solidFill>
                <a:srgbClr val="276D89"/>
              </a:solidFill>
              <a:latin typeface="Geometria" panose="020B0303020204020204" pitchFamily="34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9D4147-907D-4A6F-9544-E63B91822EC5}"/>
              </a:ext>
            </a:extLst>
          </p:cNvPr>
          <p:cNvSpPr txBox="1"/>
          <p:nvPr/>
        </p:nvSpPr>
        <p:spPr>
          <a:xfrm>
            <a:off x="535458" y="622816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76D89"/>
                </a:solidFill>
                <a:latin typeface="Geometria" panose="020B0303020204020204" pitchFamily="34" charset="-52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https://learningapps.org/watch?v=pgrbn309c20</a:t>
            </a:r>
            <a:endParaRPr lang="ru-RU" dirty="0">
              <a:solidFill>
                <a:srgbClr val="276D89"/>
              </a:solidFill>
              <a:latin typeface="Geometria" panose="020B0303020204020204" pitchFamily="34" charset="-52"/>
            </a:endParaRPr>
          </a:p>
          <a:p>
            <a:endParaRPr lang="ru-RU" dirty="0">
              <a:solidFill>
                <a:srgbClr val="276D89"/>
              </a:solidFill>
              <a:latin typeface="Geometria" panose="020B0303020204020204" pitchFamily="34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B66B6F-05F5-46BD-806C-6E80297252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05" t="4695" r="1824" b="5706"/>
          <a:stretch/>
        </p:blipFill>
        <p:spPr>
          <a:xfrm>
            <a:off x="6960973" y="2702355"/>
            <a:ext cx="4885036" cy="2584278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069F37D-4ABB-4ACD-ABF9-1A556E5EAF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14" t="4695" r="2162" b="4695"/>
          <a:stretch/>
        </p:blipFill>
        <p:spPr>
          <a:xfrm>
            <a:off x="2961502" y="3562079"/>
            <a:ext cx="4539048" cy="2452691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563480-75AB-CA84-AABB-E7D5F10D83B8}"/>
              </a:ext>
            </a:extLst>
          </p:cNvPr>
          <p:cNvSpPr txBox="1"/>
          <p:nvPr/>
        </p:nvSpPr>
        <p:spPr>
          <a:xfrm>
            <a:off x="298820" y="228711"/>
            <a:ext cx="6569276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5400" b="1" dirty="0">
                <a:ln w="19050">
                  <a:solidFill>
                    <a:schemeClr val="bg1"/>
                  </a:solidFill>
                </a:ln>
                <a:solidFill>
                  <a:srgbClr val="106FD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metria" panose="020B0303020204020204" pitchFamily="34" charset="-52"/>
              </a:rPr>
              <a:t>LearningApps.org</a:t>
            </a:r>
            <a:endParaRPr lang="ru-RU" sz="5400" dirty="0">
              <a:ln w="19050">
                <a:solidFill>
                  <a:schemeClr val="bg1"/>
                </a:solidFill>
              </a:ln>
              <a:solidFill>
                <a:srgbClr val="106FD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Geometria" panose="020B0303020204020204" pitchFamily="34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5A3F4E-AE3F-0C72-352C-BE9F041F81C7}"/>
              </a:ext>
            </a:extLst>
          </p:cNvPr>
          <p:cNvSpPr txBox="1"/>
          <p:nvPr/>
        </p:nvSpPr>
        <p:spPr>
          <a:xfrm>
            <a:off x="6518096" y="102075"/>
            <a:ext cx="57707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Geometria" panose="020B0303020204020204" pitchFamily="34" charset="-52"/>
              </a:rPr>
              <a:t>создание интерактивных игр</a:t>
            </a:r>
            <a:endParaRPr lang="ru-RU" sz="4000" dirty="0">
              <a:solidFill>
                <a:schemeClr val="accent2">
                  <a:lumMod val="75000"/>
                </a:schemeClr>
              </a:solidFill>
              <a:latin typeface="Geometria" panose="020B0303020204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368432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73B3F8-E66B-4014-8614-715B677AA6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3" t="7568" r="9662" b="10391"/>
          <a:stretch/>
        </p:blipFill>
        <p:spPr>
          <a:xfrm>
            <a:off x="507292" y="884904"/>
            <a:ext cx="11226912" cy="5800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8CC0F2-C452-AB88-CF46-0AA1830D39F9}"/>
              </a:ext>
            </a:extLst>
          </p:cNvPr>
          <p:cNvSpPr txBox="1"/>
          <p:nvPr/>
        </p:nvSpPr>
        <p:spPr>
          <a:xfrm>
            <a:off x="288322" y="172809"/>
            <a:ext cx="11766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effectLst/>
                <a:latin typeface="Geometria" panose="020B0303020204020204" pitchFamily="34" charset="-52"/>
                <a:ea typeface="Calibri" panose="020F0502020204030204" pitchFamily="34" charset="0"/>
              </a:rPr>
              <a:t>Пример реализации в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effectLst/>
                <a:latin typeface="Geometria" panose="020B0303020204020204" pitchFamily="34" charset="-52"/>
                <a:ea typeface="Calibri" panose="020F0502020204030204" pitchFamily="34" charset="0"/>
              </a:rPr>
              <a:t>Power Point</a:t>
            </a:r>
            <a:endParaRPr lang="ru-RU" sz="4400" dirty="0">
              <a:solidFill>
                <a:schemeClr val="accent2">
                  <a:lumMod val="75000"/>
                </a:schemeClr>
              </a:solidFill>
              <a:latin typeface="Geometria" panose="020B0303020204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02233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F974C841-D163-62AA-B150-D4982AED2966}"/>
              </a:ext>
            </a:extLst>
          </p:cNvPr>
          <p:cNvSpPr/>
          <p:nvPr/>
        </p:nvSpPr>
        <p:spPr>
          <a:xfrm>
            <a:off x="-1579614" y="2396880"/>
            <a:ext cx="14854648" cy="4341486"/>
          </a:xfrm>
          <a:custGeom>
            <a:avLst/>
            <a:gdLst>
              <a:gd name="connsiteX0" fmla="*/ 183433 w 14854648"/>
              <a:gd name="connsiteY0" fmla="*/ 2190797 h 4341486"/>
              <a:gd name="connsiteX1" fmla="*/ 1058504 w 14854648"/>
              <a:gd name="connsiteY1" fmla="*/ 961765 h 4341486"/>
              <a:gd name="connsiteX2" fmla="*/ 2779149 w 14854648"/>
              <a:gd name="connsiteY2" fmla="*/ 843778 h 4341486"/>
              <a:gd name="connsiteX3" fmla="*/ 3211769 w 14854648"/>
              <a:gd name="connsiteY3" fmla="*/ 1954823 h 4341486"/>
              <a:gd name="connsiteX4" fmla="*/ 2484182 w 14854648"/>
              <a:gd name="connsiteY4" fmla="*/ 3174023 h 4341486"/>
              <a:gd name="connsiteX5" fmla="*/ 3074117 w 14854648"/>
              <a:gd name="connsiteY5" fmla="*/ 4294900 h 4341486"/>
              <a:gd name="connsiteX6" fmla="*/ 6603898 w 14854648"/>
              <a:gd name="connsiteY6" fmla="*/ 3980268 h 4341486"/>
              <a:gd name="connsiteX7" fmla="*/ 8206556 w 14854648"/>
              <a:gd name="connsiteY7" fmla="*/ 2633248 h 4341486"/>
              <a:gd name="connsiteX8" fmla="*/ 11146401 w 14854648"/>
              <a:gd name="connsiteY8" fmla="*/ 2987210 h 4341486"/>
              <a:gd name="connsiteX9" fmla="*/ 13860104 w 14854648"/>
              <a:gd name="connsiteY9" fmla="*/ 3822952 h 4341486"/>
              <a:gd name="connsiteX10" fmla="*/ 14853162 w 14854648"/>
              <a:gd name="connsiteY10" fmla="*/ 2554590 h 4341486"/>
              <a:gd name="connsiteX11" fmla="*/ 14066582 w 14854648"/>
              <a:gd name="connsiteY11" fmla="*/ 2662745 h 4341486"/>
              <a:gd name="connsiteX12" fmla="*/ 13358659 w 14854648"/>
              <a:gd name="connsiteY12" fmla="*/ 3065868 h 4341486"/>
              <a:gd name="connsiteX13" fmla="*/ 12208285 w 14854648"/>
              <a:gd name="connsiteY13" fmla="*/ 2171132 h 4341486"/>
              <a:gd name="connsiteX14" fmla="*/ 9868207 w 14854648"/>
              <a:gd name="connsiteY14" fmla="*/ 1659855 h 4341486"/>
              <a:gd name="connsiteX15" fmla="*/ 7537962 w 14854648"/>
              <a:gd name="connsiteY15" fmla="*/ 1591029 h 4341486"/>
              <a:gd name="connsiteX16" fmla="*/ 6318762 w 14854648"/>
              <a:gd name="connsiteY16" fmla="*/ 3154358 h 4341486"/>
              <a:gd name="connsiteX17" fmla="*/ 4067175 w 14854648"/>
              <a:gd name="connsiteY17" fmla="*/ 3439494 h 4341486"/>
              <a:gd name="connsiteX18" fmla="*/ 3447743 w 14854648"/>
              <a:gd name="connsiteY18" fmla="*/ 3174023 h 4341486"/>
              <a:gd name="connsiteX19" fmla="*/ 4086840 w 14854648"/>
              <a:gd name="connsiteY19" fmla="*/ 2298952 h 4341486"/>
              <a:gd name="connsiteX20" fmla="*/ 4194994 w 14854648"/>
              <a:gd name="connsiteY20" fmla="*/ 1355055 h 4341486"/>
              <a:gd name="connsiteX21" fmla="*/ 3693549 w 14854648"/>
              <a:gd name="connsiteY21" fmla="*/ 489816 h 4341486"/>
              <a:gd name="connsiteX22" fmla="*/ 2867640 w 14854648"/>
              <a:gd name="connsiteY22" fmla="*/ 116190 h 4341486"/>
              <a:gd name="connsiteX23" fmla="*/ 1638607 w 14854648"/>
              <a:gd name="connsiteY23" fmla="*/ 17868 h 4341486"/>
              <a:gd name="connsiteX24" fmla="*/ 409575 w 14854648"/>
              <a:gd name="connsiteY24" fmla="*/ 430823 h 4341486"/>
              <a:gd name="connsiteX25" fmla="*/ 16285 w 14854648"/>
              <a:gd name="connsiteY25" fmla="*/ 1748345 h 4341486"/>
              <a:gd name="connsiteX26" fmla="*/ 183433 w 14854648"/>
              <a:gd name="connsiteY26" fmla="*/ 2190797 h 4341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4854648" h="4341486">
                <a:moveTo>
                  <a:pt x="183433" y="2190797"/>
                </a:moveTo>
                <a:cubicBezTo>
                  <a:pt x="357136" y="2059700"/>
                  <a:pt x="625885" y="1186268"/>
                  <a:pt x="1058504" y="961765"/>
                </a:cubicBezTo>
                <a:cubicBezTo>
                  <a:pt x="1491123" y="737262"/>
                  <a:pt x="2420272" y="678268"/>
                  <a:pt x="2779149" y="843778"/>
                </a:cubicBezTo>
                <a:cubicBezTo>
                  <a:pt x="3138026" y="1009288"/>
                  <a:pt x="3260930" y="1566449"/>
                  <a:pt x="3211769" y="1954823"/>
                </a:cubicBezTo>
                <a:cubicBezTo>
                  <a:pt x="3162608" y="2343197"/>
                  <a:pt x="2507124" y="2784010"/>
                  <a:pt x="2484182" y="3174023"/>
                </a:cubicBezTo>
                <a:cubicBezTo>
                  <a:pt x="2461240" y="3564036"/>
                  <a:pt x="2387498" y="4160526"/>
                  <a:pt x="3074117" y="4294900"/>
                </a:cubicBezTo>
                <a:cubicBezTo>
                  <a:pt x="3760736" y="4429274"/>
                  <a:pt x="5748492" y="4257210"/>
                  <a:pt x="6603898" y="3980268"/>
                </a:cubicBezTo>
                <a:cubicBezTo>
                  <a:pt x="7459304" y="3703326"/>
                  <a:pt x="7449472" y="2798758"/>
                  <a:pt x="8206556" y="2633248"/>
                </a:cubicBezTo>
                <a:cubicBezTo>
                  <a:pt x="8963640" y="2467738"/>
                  <a:pt x="10204143" y="2788926"/>
                  <a:pt x="11146401" y="2987210"/>
                </a:cubicBezTo>
                <a:cubicBezTo>
                  <a:pt x="12088659" y="3185494"/>
                  <a:pt x="13242311" y="3895055"/>
                  <a:pt x="13860104" y="3822952"/>
                </a:cubicBezTo>
                <a:cubicBezTo>
                  <a:pt x="14477898" y="3750849"/>
                  <a:pt x="14818749" y="2747958"/>
                  <a:pt x="14853162" y="2554590"/>
                </a:cubicBezTo>
                <a:cubicBezTo>
                  <a:pt x="14887575" y="2361222"/>
                  <a:pt x="14315666" y="2577532"/>
                  <a:pt x="14066582" y="2662745"/>
                </a:cubicBezTo>
                <a:cubicBezTo>
                  <a:pt x="13817498" y="2747958"/>
                  <a:pt x="13668375" y="3147803"/>
                  <a:pt x="13358659" y="3065868"/>
                </a:cubicBezTo>
                <a:cubicBezTo>
                  <a:pt x="13048943" y="2983933"/>
                  <a:pt x="12790027" y="2405467"/>
                  <a:pt x="12208285" y="2171132"/>
                </a:cubicBezTo>
                <a:cubicBezTo>
                  <a:pt x="11626543" y="1936797"/>
                  <a:pt x="10646594" y="1756539"/>
                  <a:pt x="9868207" y="1659855"/>
                </a:cubicBezTo>
                <a:cubicBezTo>
                  <a:pt x="9089820" y="1563171"/>
                  <a:pt x="8129536" y="1341945"/>
                  <a:pt x="7537962" y="1591029"/>
                </a:cubicBezTo>
                <a:cubicBezTo>
                  <a:pt x="6946388" y="1840113"/>
                  <a:pt x="6897226" y="2846281"/>
                  <a:pt x="6318762" y="3154358"/>
                </a:cubicBezTo>
                <a:cubicBezTo>
                  <a:pt x="5740298" y="3462435"/>
                  <a:pt x="4545678" y="3436217"/>
                  <a:pt x="4067175" y="3439494"/>
                </a:cubicBezTo>
                <a:cubicBezTo>
                  <a:pt x="3588672" y="3442771"/>
                  <a:pt x="3444466" y="3364113"/>
                  <a:pt x="3447743" y="3174023"/>
                </a:cubicBezTo>
                <a:cubicBezTo>
                  <a:pt x="3451020" y="2983933"/>
                  <a:pt x="3962298" y="2602113"/>
                  <a:pt x="4086840" y="2298952"/>
                </a:cubicBezTo>
                <a:cubicBezTo>
                  <a:pt x="4211382" y="1995791"/>
                  <a:pt x="4260542" y="1656578"/>
                  <a:pt x="4194994" y="1355055"/>
                </a:cubicBezTo>
                <a:cubicBezTo>
                  <a:pt x="4129446" y="1053532"/>
                  <a:pt x="3914775" y="696293"/>
                  <a:pt x="3693549" y="489816"/>
                </a:cubicBezTo>
                <a:cubicBezTo>
                  <a:pt x="3472323" y="283339"/>
                  <a:pt x="3210130" y="194848"/>
                  <a:pt x="2867640" y="116190"/>
                </a:cubicBezTo>
                <a:cubicBezTo>
                  <a:pt x="2525150" y="37532"/>
                  <a:pt x="2048285" y="-34571"/>
                  <a:pt x="1638607" y="17868"/>
                </a:cubicBezTo>
                <a:cubicBezTo>
                  <a:pt x="1228929" y="70307"/>
                  <a:pt x="679962" y="142410"/>
                  <a:pt x="409575" y="430823"/>
                </a:cubicBezTo>
                <a:cubicBezTo>
                  <a:pt x="139188" y="719236"/>
                  <a:pt x="58891" y="1448461"/>
                  <a:pt x="16285" y="1748345"/>
                </a:cubicBezTo>
                <a:cubicBezTo>
                  <a:pt x="-26321" y="2048229"/>
                  <a:pt x="9730" y="2321894"/>
                  <a:pt x="183433" y="2190797"/>
                </a:cubicBezTo>
                <a:close/>
              </a:path>
            </a:pathLst>
          </a:custGeom>
          <a:solidFill>
            <a:srgbClr val="CDB7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E381A2-66A3-536A-39BF-CDC99D94B822}"/>
              </a:ext>
            </a:extLst>
          </p:cNvPr>
          <p:cNvSpPr txBox="1"/>
          <p:nvPr/>
        </p:nvSpPr>
        <p:spPr>
          <a:xfrm>
            <a:off x="339460" y="457732"/>
            <a:ext cx="9145400" cy="546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Geometria" panose="020B0303020204020204" pitchFamily="34" charset="-52"/>
              </a:rPr>
              <a:t>Создание интерактивных игр</a:t>
            </a:r>
            <a:endParaRPr lang="ru-RU" sz="3600" dirty="0">
              <a:solidFill>
                <a:schemeClr val="accent2">
                  <a:lumMod val="75000"/>
                </a:schemeClr>
              </a:solidFill>
              <a:latin typeface="Geometria" panose="020B0303020204020204" pitchFamily="34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D010B3E-E7BD-4B5C-A620-A8679DEAFF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1" t="4925" r="1824" b="5105"/>
          <a:stretch/>
        </p:blipFill>
        <p:spPr>
          <a:xfrm>
            <a:off x="339460" y="1183302"/>
            <a:ext cx="6474941" cy="338432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F422F3-4144-43FC-99B8-F5337925C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69" r="1486" b="7867"/>
          <a:stretch/>
        </p:blipFill>
        <p:spPr>
          <a:xfrm>
            <a:off x="5202482" y="2186821"/>
            <a:ext cx="6870357" cy="32702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2E64B4-3898-4DE4-949B-986B0BA29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4096" y="3579344"/>
            <a:ext cx="5308828" cy="29862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042924" y="5536077"/>
            <a:ext cx="4465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34645" algn="just">
              <a:spcAft>
                <a:spcPts val="0"/>
              </a:spcAft>
            </a:pPr>
            <a:r>
              <a:rPr lang="en-US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https</a:t>
            </a:r>
            <a:r>
              <a:rPr lang="ru-RU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://</a:t>
            </a:r>
            <a:r>
              <a:rPr lang="en-US" u="sng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wordwall</a:t>
            </a:r>
            <a:r>
              <a:rPr lang="ru-RU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.</a:t>
            </a:r>
            <a:r>
              <a:rPr lang="en-US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net</a:t>
            </a:r>
            <a:r>
              <a:rPr lang="ru-RU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/</a:t>
            </a:r>
            <a:r>
              <a:rPr lang="en-US" u="sng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ru</a:t>
            </a:r>
            <a:r>
              <a:rPr lang="ru-RU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/</a:t>
            </a:r>
            <a:r>
              <a:rPr lang="en-US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resource</a:t>
            </a:r>
            <a:r>
              <a:rPr lang="ru-RU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/62105014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263884" y="520807"/>
            <a:ext cx="24419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ru-RU" sz="4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ordwall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3001481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F21EBF9A-3021-247F-A567-6A14F5B927E4}"/>
              </a:ext>
            </a:extLst>
          </p:cNvPr>
          <p:cNvSpPr/>
          <p:nvPr/>
        </p:nvSpPr>
        <p:spPr>
          <a:xfrm>
            <a:off x="-1579614" y="2396880"/>
            <a:ext cx="14854648" cy="4341486"/>
          </a:xfrm>
          <a:custGeom>
            <a:avLst/>
            <a:gdLst>
              <a:gd name="connsiteX0" fmla="*/ 183433 w 14854648"/>
              <a:gd name="connsiteY0" fmla="*/ 2190797 h 4341486"/>
              <a:gd name="connsiteX1" fmla="*/ 1058504 w 14854648"/>
              <a:gd name="connsiteY1" fmla="*/ 961765 h 4341486"/>
              <a:gd name="connsiteX2" fmla="*/ 2779149 w 14854648"/>
              <a:gd name="connsiteY2" fmla="*/ 843778 h 4341486"/>
              <a:gd name="connsiteX3" fmla="*/ 3211769 w 14854648"/>
              <a:gd name="connsiteY3" fmla="*/ 1954823 h 4341486"/>
              <a:gd name="connsiteX4" fmla="*/ 2484182 w 14854648"/>
              <a:gd name="connsiteY4" fmla="*/ 3174023 h 4341486"/>
              <a:gd name="connsiteX5" fmla="*/ 3074117 w 14854648"/>
              <a:gd name="connsiteY5" fmla="*/ 4294900 h 4341486"/>
              <a:gd name="connsiteX6" fmla="*/ 6603898 w 14854648"/>
              <a:gd name="connsiteY6" fmla="*/ 3980268 h 4341486"/>
              <a:gd name="connsiteX7" fmla="*/ 8206556 w 14854648"/>
              <a:gd name="connsiteY7" fmla="*/ 2633248 h 4341486"/>
              <a:gd name="connsiteX8" fmla="*/ 11146401 w 14854648"/>
              <a:gd name="connsiteY8" fmla="*/ 2987210 h 4341486"/>
              <a:gd name="connsiteX9" fmla="*/ 13860104 w 14854648"/>
              <a:gd name="connsiteY9" fmla="*/ 3822952 h 4341486"/>
              <a:gd name="connsiteX10" fmla="*/ 14853162 w 14854648"/>
              <a:gd name="connsiteY10" fmla="*/ 2554590 h 4341486"/>
              <a:gd name="connsiteX11" fmla="*/ 14066582 w 14854648"/>
              <a:gd name="connsiteY11" fmla="*/ 2662745 h 4341486"/>
              <a:gd name="connsiteX12" fmla="*/ 13358659 w 14854648"/>
              <a:gd name="connsiteY12" fmla="*/ 3065868 h 4341486"/>
              <a:gd name="connsiteX13" fmla="*/ 12208285 w 14854648"/>
              <a:gd name="connsiteY13" fmla="*/ 2171132 h 4341486"/>
              <a:gd name="connsiteX14" fmla="*/ 9868207 w 14854648"/>
              <a:gd name="connsiteY14" fmla="*/ 1659855 h 4341486"/>
              <a:gd name="connsiteX15" fmla="*/ 7537962 w 14854648"/>
              <a:gd name="connsiteY15" fmla="*/ 1591029 h 4341486"/>
              <a:gd name="connsiteX16" fmla="*/ 6318762 w 14854648"/>
              <a:gd name="connsiteY16" fmla="*/ 3154358 h 4341486"/>
              <a:gd name="connsiteX17" fmla="*/ 4067175 w 14854648"/>
              <a:gd name="connsiteY17" fmla="*/ 3439494 h 4341486"/>
              <a:gd name="connsiteX18" fmla="*/ 3447743 w 14854648"/>
              <a:gd name="connsiteY18" fmla="*/ 3174023 h 4341486"/>
              <a:gd name="connsiteX19" fmla="*/ 4086840 w 14854648"/>
              <a:gd name="connsiteY19" fmla="*/ 2298952 h 4341486"/>
              <a:gd name="connsiteX20" fmla="*/ 4194994 w 14854648"/>
              <a:gd name="connsiteY20" fmla="*/ 1355055 h 4341486"/>
              <a:gd name="connsiteX21" fmla="*/ 3693549 w 14854648"/>
              <a:gd name="connsiteY21" fmla="*/ 489816 h 4341486"/>
              <a:gd name="connsiteX22" fmla="*/ 2867640 w 14854648"/>
              <a:gd name="connsiteY22" fmla="*/ 116190 h 4341486"/>
              <a:gd name="connsiteX23" fmla="*/ 1638607 w 14854648"/>
              <a:gd name="connsiteY23" fmla="*/ 17868 h 4341486"/>
              <a:gd name="connsiteX24" fmla="*/ 409575 w 14854648"/>
              <a:gd name="connsiteY24" fmla="*/ 430823 h 4341486"/>
              <a:gd name="connsiteX25" fmla="*/ 16285 w 14854648"/>
              <a:gd name="connsiteY25" fmla="*/ 1748345 h 4341486"/>
              <a:gd name="connsiteX26" fmla="*/ 183433 w 14854648"/>
              <a:gd name="connsiteY26" fmla="*/ 2190797 h 4341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4854648" h="4341486">
                <a:moveTo>
                  <a:pt x="183433" y="2190797"/>
                </a:moveTo>
                <a:cubicBezTo>
                  <a:pt x="357136" y="2059700"/>
                  <a:pt x="625885" y="1186268"/>
                  <a:pt x="1058504" y="961765"/>
                </a:cubicBezTo>
                <a:cubicBezTo>
                  <a:pt x="1491123" y="737262"/>
                  <a:pt x="2420272" y="678268"/>
                  <a:pt x="2779149" y="843778"/>
                </a:cubicBezTo>
                <a:cubicBezTo>
                  <a:pt x="3138026" y="1009288"/>
                  <a:pt x="3260930" y="1566449"/>
                  <a:pt x="3211769" y="1954823"/>
                </a:cubicBezTo>
                <a:cubicBezTo>
                  <a:pt x="3162608" y="2343197"/>
                  <a:pt x="2507124" y="2784010"/>
                  <a:pt x="2484182" y="3174023"/>
                </a:cubicBezTo>
                <a:cubicBezTo>
                  <a:pt x="2461240" y="3564036"/>
                  <a:pt x="2387498" y="4160526"/>
                  <a:pt x="3074117" y="4294900"/>
                </a:cubicBezTo>
                <a:cubicBezTo>
                  <a:pt x="3760736" y="4429274"/>
                  <a:pt x="5748492" y="4257210"/>
                  <a:pt x="6603898" y="3980268"/>
                </a:cubicBezTo>
                <a:cubicBezTo>
                  <a:pt x="7459304" y="3703326"/>
                  <a:pt x="7449472" y="2798758"/>
                  <a:pt x="8206556" y="2633248"/>
                </a:cubicBezTo>
                <a:cubicBezTo>
                  <a:pt x="8963640" y="2467738"/>
                  <a:pt x="10204143" y="2788926"/>
                  <a:pt x="11146401" y="2987210"/>
                </a:cubicBezTo>
                <a:cubicBezTo>
                  <a:pt x="12088659" y="3185494"/>
                  <a:pt x="13242311" y="3895055"/>
                  <a:pt x="13860104" y="3822952"/>
                </a:cubicBezTo>
                <a:cubicBezTo>
                  <a:pt x="14477898" y="3750849"/>
                  <a:pt x="14818749" y="2747958"/>
                  <a:pt x="14853162" y="2554590"/>
                </a:cubicBezTo>
                <a:cubicBezTo>
                  <a:pt x="14887575" y="2361222"/>
                  <a:pt x="14315666" y="2577532"/>
                  <a:pt x="14066582" y="2662745"/>
                </a:cubicBezTo>
                <a:cubicBezTo>
                  <a:pt x="13817498" y="2747958"/>
                  <a:pt x="13668375" y="3147803"/>
                  <a:pt x="13358659" y="3065868"/>
                </a:cubicBezTo>
                <a:cubicBezTo>
                  <a:pt x="13048943" y="2983933"/>
                  <a:pt x="12790027" y="2405467"/>
                  <a:pt x="12208285" y="2171132"/>
                </a:cubicBezTo>
                <a:cubicBezTo>
                  <a:pt x="11626543" y="1936797"/>
                  <a:pt x="10646594" y="1756539"/>
                  <a:pt x="9868207" y="1659855"/>
                </a:cubicBezTo>
                <a:cubicBezTo>
                  <a:pt x="9089820" y="1563171"/>
                  <a:pt x="8129536" y="1341945"/>
                  <a:pt x="7537962" y="1591029"/>
                </a:cubicBezTo>
                <a:cubicBezTo>
                  <a:pt x="6946388" y="1840113"/>
                  <a:pt x="6897226" y="2846281"/>
                  <a:pt x="6318762" y="3154358"/>
                </a:cubicBezTo>
                <a:cubicBezTo>
                  <a:pt x="5740298" y="3462435"/>
                  <a:pt x="4545678" y="3436217"/>
                  <a:pt x="4067175" y="3439494"/>
                </a:cubicBezTo>
                <a:cubicBezTo>
                  <a:pt x="3588672" y="3442771"/>
                  <a:pt x="3444466" y="3364113"/>
                  <a:pt x="3447743" y="3174023"/>
                </a:cubicBezTo>
                <a:cubicBezTo>
                  <a:pt x="3451020" y="2983933"/>
                  <a:pt x="3962298" y="2602113"/>
                  <a:pt x="4086840" y="2298952"/>
                </a:cubicBezTo>
                <a:cubicBezTo>
                  <a:pt x="4211382" y="1995791"/>
                  <a:pt x="4260542" y="1656578"/>
                  <a:pt x="4194994" y="1355055"/>
                </a:cubicBezTo>
                <a:cubicBezTo>
                  <a:pt x="4129446" y="1053532"/>
                  <a:pt x="3914775" y="696293"/>
                  <a:pt x="3693549" y="489816"/>
                </a:cubicBezTo>
                <a:cubicBezTo>
                  <a:pt x="3472323" y="283339"/>
                  <a:pt x="3210130" y="194848"/>
                  <a:pt x="2867640" y="116190"/>
                </a:cubicBezTo>
                <a:cubicBezTo>
                  <a:pt x="2525150" y="37532"/>
                  <a:pt x="2048285" y="-34571"/>
                  <a:pt x="1638607" y="17868"/>
                </a:cubicBezTo>
                <a:cubicBezTo>
                  <a:pt x="1228929" y="70307"/>
                  <a:pt x="679962" y="142410"/>
                  <a:pt x="409575" y="430823"/>
                </a:cubicBezTo>
                <a:cubicBezTo>
                  <a:pt x="139188" y="719236"/>
                  <a:pt x="58891" y="1448461"/>
                  <a:pt x="16285" y="1748345"/>
                </a:cubicBezTo>
                <a:cubicBezTo>
                  <a:pt x="-26321" y="2048229"/>
                  <a:pt x="9730" y="2321894"/>
                  <a:pt x="183433" y="2190797"/>
                </a:cubicBezTo>
                <a:close/>
              </a:path>
            </a:pathLst>
          </a:custGeom>
          <a:solidFill>
            <a:srgbClr val="CDB7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976C89-F722-741C-1693-22822D398CE4}"/>
              </a:ext>
            </a:extLst>
          </p:cNvPr>
          <p:cNvSpPr txBox="1"/>
          <p:nvPr/>
        </p:nvSpPr>
        <p:spPr>
          <a:xfrm>
            <a:off x="491614" y="200398"/>
            <a:ext cx="11807105" cy="597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Geometria" panose="020B0303020204020204" pitchFamily="34" charset="-52"/>
              </a:rPr>
              <a:t>Проверка знаний </a:t>
            </a:r>
            <a:endParaRPr lang="ru-RU" sz="4000" dirty="0">
              <a:solidFill>
                <a:schemeClr val="accent2">
                  <a:lumMod val="75000"/>
                </a:schemeClr>
              </a:solidFill>
              <a:latin typeface="Geometria" panose="020B0303020204020204" pitchFamily="34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E354CB1-6DC5-484C-9F4A-22AFB0B289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65" t="9249" r="8446" b="5466"/>
          <a:stretch/>
        </p:blipFill>
        <p:spPr>
          <a:xfrm>
            <a:off x="387549" y="897923"/>
            <a:ext cx="7199500" cy="41024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9C5E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5785FAE-E151-4FF0-98B4-33DC6E38A1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67" t="4564" r="2162" b="7954"/>
          <a:stretch/>
        </p:blipFill>
        <p:spPr>
          <a:xfrm>
            <a:off x="793529" y="3624649"/>
            <a:ext cx="4896492" cy="2597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2277239-8B32-450C-BBE8-0AAE093743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86" t="4446" r="30406" b="6426"/>
          <a:stretch/>
        </p:blipFill>
        <p:spPr>
          <a:xfrm>
            <a:off x="5820338" y="2192436"/>
            <a:ext cx="4992130" cy="4129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40E9D6C-3AD7-4793-B1F5-7123D4AECC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" t="4684" r="14256" b="4624"/>
          <a:stretch/>
        </p:blipFill>
        <p:spPr>
          <a:xfrm>
            <a:off x="6405267" y="483085"/>
            <a:ext cx="5411059" cy="3418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18516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F21EBF9A-3021-247F-A567-6A14F5B927E4}"/>
              </a:ext>
            </a:extLst>
          </p:cNvPr>
          <p:cNvSpPr/>
          <p:nvPr/>
        </p:nvSpPr>
        <p:spPr>
          <a:xfrm>
            <a:off x="-1579614" y="2396880"/>
            <a:ext cx="14854648" cy="4341486"/>
          </a:xfrm>
          <a:custGeom>
            <a:avLst/>
            <a:gdLst>
              <a:gd name="connsiteX0" fmla="*/ 183433 w 14854648"/>
              <a:gd name="connsiteY0" fmla="*/ 2190797 h 4341486"/>
              <a:gd name="connsiteX1" fmla="*/ 1058504 w 14854648"/>
              <a:gd name="connsiteY1" fmla="*/ 961765 h 4341486"/>
              <a:gd name="connsiteX2" fmla="*/ 2779149 w 14854648"/>
              <a:gd name="connsiteY2" fmla="*/ 843778 h 4341486"/>
              <a:gd name="connsiteX3" fmla="*/ 3211769 w 14854648"/>
              <a:gd name="connsiteY3" fmla="*/ 1954823 h 4341486"/>
              <a:gd name="connsiteX4" fmla="*/ 2484182 w 14854648"/>
              <a:gd name="connsiteY4" fmla="*/ 3174023 h 4341486"/>
              <a:gd name="connsiteX5" fmla="*/ 3074117 w 14854648"/>
              <a:gd name="connsiteY5" fmla="*/ 4294900 h 4341486"/>
              <a:gd name="connsiteX6" fmla="*/ 6603898 w 14854648"/>
              <a:gd name="connsiteY6" fmla="*/ 3980268 h 4341486"/>
              <a:gd name="connsiteX7" fmla="*/ 8206556 w 14854648"/>
              <a:gd name="connsiteY7" fmla="*/ 2633248 h 4341486"/>
              <a:gd name="connsiteX8" fmla="*/ 11146401 w 14854648"/>
              <a:gd name="connsiteY8" fmla="*/ 2987210 h 4341486"/>
              <a:gd name="connsiteX9" fmla="*/ 13860104 w 14854648"/>
              <a:gd name="connsiteY9" fmla="*/ 3822952 h 4341486"/>
              <a:gd name="connsiteX10" fmla="*/ 14853162 w 14854648"/>
              <a:gd name="connsiteY10" fmla="*/ 2554590 h 4341486"/>
              <a:gd name="connsiteX11" fmla="*/ 14066582 w 14854648"/>
              <a:gd name="connsiteY11" fmla="*/ 2662745 h 4341486"/>
              <a:gd name="connsiteX12" fmla="*/ 13358659 w 14854648"/>
              <a:gd name="connsiteY12" fmla="*/ 3065868 h 4341486"/>
              <a:gd name="connsiteX13" fmla="*/ 12208285 w 14854648"/>
              <a:gd name="connsiteY13" fmla="*/ 2171132 h 4341486"/>
              <a:gd name="connsiteX14" fmla="*/ 9868207 w 14854648"/>
              <a:gd name="connsiteY14" fmla="*/ 1659855 h 4341486"/>
              <a:gd name="connsiteX15" fmla="*/ 7537962 w 14854648"/>
              <a:gd name="connsiteY15" fmla="*/ 1591029 h 4341486"/>
              <a:gd name="connsiteX16" fmla="*/ 6318762 w 14854648"/>
              <a:gd name="connsiteY16" fmla="*/ 3154358 h 4341486"/>
              <a:gd name="connsiteX17" fmla="*/ 4067175 w 14854648"/>
              <a:gd name="connsiteY17" fmla="*/ 3439494 h 4341486"/>
              <a:gd name="connsiteX18" fmla="*/ 3447743 w 14854648"/>
              <a:gd name="connsiteY18" fmla="*/ 3174023 h 4341486"/>
              <a:gd name="connsiteX19" fmla="*/ 4086840 w 14854648"/>
              <a:gd name="connsiteY19" fmla="*/ 2298952 h 4341486"/>
              <a:gd name="connsiteX20" fmla="*/ 4194994 w 14854648"/>
              <a:gd name="connsiteY20" fmla="*/ 1355055 h 4341486"/>
              <a:gd name="connsiteX21" fmla="*/ 3693549 w 14854648"/>
              <a:gd name="connsiteY21" fmla="*/ 489816 h 4341486"/>
              <a:gd name="connsiteX22" fmla="*/ 2867640 w 14854648"/>
              <a:gd name="connsiteY22" fmla="*/ 116190 h 4341486"/>
              <a:gd name="connsiteX23" fmla="*/ 1638607 w 14854648"/>
              <a:gd name="connsiteY23" fmla="*/ 17868 h 4341486"/>
              <a:gd name="connsiteX24" fmla="*/ 409575 w 14854648"/>
              <a:gd name="connsiteY24" fmla="*/ 430823 h 4341486"/>
              <a:gd name="connsiteX25" fmla="*/ 16285 w 14854648"/>
              <a:gd name="connsiteY25" fmla="*/ 1748345 h 4341486"/>
              <a:gd name="connsiteX26" fmla="*/ 183433 w 14854648"/>
              <a:gd name="connsiteY26" fmla="*/ 2190797 h 4341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4854648" h="4341486">
                <a:moveTo>
                  <a:pt x="183433" y="2190797"/>
                </a:moveTo>
                <a:cubicBezTo>
                  <a:pt x="357136" y="2059700"/>
                  <a:pt x="625885" y="1186268"/>
                  <a:pt x="1058504" y="961765"/>
                </a:cubicBezTo>
                <a:cubicBezTo>
                  <a:pt x="1491123" y="737262"/>
                  <a:pt x="2420272" y="678268"/>
                  <a:pt x="2779149" y="843778"/>
                </a:cubicBezTo>
                <a:cubicBezTo>
                  <a:pt x="3138026" y="1009288"/>
                  <a:pt x="3260930" y="1566449"/>
                  <a:pt x="3211769" y="1954823"/>
                </a:cubicBezTo>
                <a:cubicBezTo>
                  <a:pt x="3162608" y="2343197"/>
                  <a:pt x="2507124" y="2784010"/>
                  <a:pt x="2484182" y="3174023"/>
                </a:cubicBezTo>
                <a:cubicBezTo>
                  <a:pt x="2461240" y="3564036"/>
                  <a:pt x="2387498" y="4160526"/>
                  <a:pt x="3074117" y="4294900"/>
                </a:cubicBezTo>
                <a:cubicBezTo>
                  <a:pt x="3760736" y="4429274"/>
                  <a:pt x="5748492" y="4257210"/>
                  <a:pt x="6603898" y="3980268"/>
                </a:cubicBezTo>
                <a:cubicBezTo>
                  <a:pt x="7459304" y="3703326"/>
                  <a:pt x="7449472" y="2798758"/>
                  <a:pt x="8206556" y="2633248"/>
                </a:cubicBezTo>
                <a:cubicBezTo>
                  <a:pt x="8963640" y="2467738"/>
                  <a:pt x="10204143" y="2788926"/>
                  <a:pt x="11146401" y="2987210"/>
                </a:cubicBezTo>
                <a:cubicBezTo>
                  <a:pt x="12088659" y="3185494"/>
                  <a:pt x="13242311" y="3895055"/>
                  <a:pt x="13860104" y="3822952"/>
                </a:cubicBezTo>
                <a:cubicBezTo>
                  <a:pt x="14477898" y="3750849"/>
                  <a:pt x="14818749" y="2747958"/>
                  <a:pt x="14853162" y="2554590"/>
                </a:cubicBezTo>
                <a:cubicBezTo>
                  <a:pt x="14887575" y="2361222"/>
                  <a:pt x="14315666" y="2577532"/>
                  <a:pt x="14066582" y="2662745"/>
                </a:cubicBezTo>
                <a:cubicBezTo>
                  <a:pt x="13817498" y="2747958"/>
                  <a:pt x="13668375" y="3147803"/>
                  <a:pt x="13358659" y="3065868"/>
                </a:cubicBezTo>
                <a:cubicBezTo>
                  <a:pt x="13048943" y="2983933"/>
                  <a:pt x="12790027" y="2405467"/>
                  <a:pt x="12208285" y="2171132"/>
                </a:cubicBezTo>
                <a:cubicBezTo>
                  <a:pt x="11626543" y="1936797"/>
                  <a:pt x="10646594" y="1756539"/>
                  <a:pt x="9868207" y="1659855"/>
                </a:cubicBezTo>
                <a:cubicBezTo>
                  <a:pt x="9089820" y="1563171"/>
                  <a:pt x="8129536" y="1341945"/>
                  <a:pt x="7537962" y="1591029"/>
                </a:cubicBezTo>
                <a:cubicBezTo>
                  <a:pt x="6946388" y="1840113"/>
                  <a:pt x="6897226" y="2846281"/>
                  <a:pt x="6318762" y="3154358"/>
                </a:cubicBezTo>
                <a:cubicBezTo>
                  <a:pt x="5740298" y="3462435"/>
                  <a:pt x="4545678" y="3436217"/>
                  <a:pt x="4067175" y="3439494"/>
                </a:cubicBezTo>
                <a:cubicBezTo>
                  <a:pt x="3588672" y="3442771"/>
                  <a:pt x="3444466" y="3364113"/>
                  <a:pt x="3447743" y="3174023"/>
                </a:cubicBezTo>
                <a:cubicBezTo>
                  <a:pt x="3451020" y="2983933"/>
                  <a:pt x="3962298" y="2602113"/>
                  <a:pt x="4086840" y="2298952"/>
                </a:cubicBezTo>
                <a:cubicBezTo>
                  <a:pt x="4211382" y="1995791"/>
                  <a:pt x="4260542" y="1656578"/>
                  <a:pt x="4194994" y="1355055"/>
                </a:cubicBezTo>
                <a:cubicBezTo>
                  <a:pt x="4129446" y="1053532"/>
                  <a:pt x="3914775" y="696293"/>
                  <a:pt x="3693549" y="489816"/>
                </a:cubicBezTo>
                <a:cubicBezTo>
                  <a:pt x="3472323" y="283339"/>
                  <a:pt x="3210130" y="194848"/>
                  <a:pt x="2867640" y="116190"/>
                </a:cubicBezTo>
                <a:cubicBezTo>
                  <a:pt x="2525150" y="37532"/>
                  <a:pt x="2048285" y="-34571"/>
                  <a:pt x="1638607" y="17868"/>
                </a:cubicBezTo>
                <a:cubicBezTo>
                  <a:pt x="1228929" y="70307"/>
                  <a:pt x="679962" y="142410"/>
                  <a:pt x="409575" y="430823"/>
                </a:cubicBezTo>
                <a:cubicBezTo>
                  <a:pt x="139188" y="719236"/>
                  <a:pt x="58891" y="1448461"/>
                  <a:pt x="16285" y="1748345"/>
                </a:cubicBezTo>
                <a:cubicBezTo>
                  <a:pt x="-26321" y="2048229"/>
                  <a:pt x="9730" y="2321894"/>
                  <a:pt x="183433" y="2190797"/>
                </a:cubicBezTo>
                <a:close/>
              </a:path>
            </a:pathLst>
          </a:custGeom>
          <a:solidFill>
            <a:srgbClr val="CDB7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976C89-F722-741C-1693-22822D398CE4}"/>
              </a:ext>
            </a:extLst>
          </p:cNvPr>
          <p:cNvSpPr txBox="1"/>
          <p:nvPr/>
        </p:nvSpPr>
        <p:spPr>
          <a:xfrm>
            <a:off x="491614" y="200398"/>
            <a:ext cx="11807105" cy="597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Geometria" panose="020B0303020204020204" pitchFamily="34" charset="-52"/>
              </a:rPr>
              <a:t>Проверка знаний </a:t>
            </a:r>
            <a:endParaRPr lang="ru-RU" sz="4000" dirty="0">
              <a:solidFill>
                <a:schemeClr val="accent2">
                  <a:lumMod val="75000"/>
                </a:schemeClr>
              </a:solidFill>
              <a:latin typeface="Geometria" panose="020B0303020204020204" pitchFamily="34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A38A8D-2023-45E7-B941-7FDD93518C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9" t="5406" r="2635" b="5105"/>
          <a:stretch/>
        </p:blipFill>
        <p:spPr>
          <a:xfrm>
            <a:off x="271150" y="910703"/>
            <a:ext cx="6165331" cy="3273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9C3921-2AA0-4B0B-9F83-D1ED6C7181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6" t="4684" r="2419" b="7147"/>
          <a:stretch/>
        </p:blipFill>
        <p:spPr>
          <a:xfrm>
            <a:off x="5846244" y="1492616"/>
            <a:ext cx="5733814" cy="2942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9C5E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52BB02-E02D-4116-A501-D60D6D0A63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65" t="4564" r="2419" b="5706"/>
          <a:stretch/>
        </p:blipFill>
        <p:spPr>
          <a:xfrm>
            <a:off x="898334" y="3670127"/>
            <a:ext cx="4366611" cy="2664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9C5E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CBE0691-164D-4EDA-8CE1-CC29537BB9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32" t="5164" r="17297" b="4385"/>
          <a:stretch/>
        </p:blipFill>
        <p:spPr>
          <a:xfrm>
            <a:off x="5719173" y="3531028"/>
            <a:ext cx="4498034" cy="2942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24401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6D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5" y="2042555"/>
            <a:ext cx="8114808" cy="43819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976C89-F722-741C-1693-22822D398CE4}"/>
              </a:ext>
            </a:extLst>
          </p:cNvPr>
          <p:cNvSpPr txBox="1"/>
          <p:nvPr/>
        </p:nvSpPr>
        <p:spPr>
          <a:xfrm>
            <a:off x="1410246" y="592283"/>
            <a:ext cx="8295967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000" b="1" dirty="0" smtClean="0">
                <a:solidFill>
                  <a:schemeClr val="bg1"/>
                </a:solidFill>
                <a:latin typeface="Geometria" panose="020B0303020204020204" pitchFamily="34" charset="-52"/>
              </a:rPr>
              <a:t>Д</a:t>
            </a:r>
            <a:r>
              <a:rPr lang="ru-RU" sz="4000" b="1" dirty="0" smtClean="0">
                <a:solidFill>
                  <a:schemeClr val="bg1"/>
                </a:solidFill>
                <a:latin typeface="Geometria" panose="020B0303020204020204" pitchFamily="34" charset="-52"/>
              </a:rPr>
              <a:t>истанционное   обучение имеет безграничные возможности</a:t>
            </a:r>
            <a:endParaRPr lang="ru-RU" sz="4000" b="1" dirty="0">
              <a:solidFill>
                <a:schemeClr val="bg1"/>
              </a:solidFill>
              <a:latin typeface="Geometria" panose="020B0303020204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72489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5E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C712EB-9ECB-DE4B-CC85-686DAF0A51EB}"/>
              </a:ext>
            </a:extLst>
          </p:cNvPr>
          <p:cNvSpPr txBox="1"/>
          <p:nvPr/>
        </p:nvSpPr>
        <p:spPr>
          <a:xfrm>
            <a:off x="480042" y="261683"/>
            <a:ext cx="104086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C8AFBB"/>
                </a:solidFill>
                <a:effectLst/>
                <a:latin typeface="Geometria" panose="020B0303020204020204" pitchFamily="34" charset="-52"/>
                <a:ea typeface="Calibri" panose="020F0502020204030204" pitchFamily="34" charset="0"/>
              </a:rPr>
              <a:t>Пандемия</a:t>
            </a:r>
            <a:r>
              <a:rPr lang="ru-RU" sz="2800" b="1" dirty="0">
                <a:solidFill>
                  <a:schemeClr val="bg1"/>
                </a:solidFill>
                <a:effectLst/>
                <a:latin typeface="Geometria" panose="020B0303020204020204" pitchFamily="34" charset="-52"/>
                <a:ea typeface="Calibri" panose="020F0502020204030204" pitchFamily="34" charset="0"/>
              </a:rPr>
              <a:t> как фактор трансформации образовательного процесса. </a:t>
            </a:r>
            <a:endParaRPr lang="ru-RU" sz="2800" dirty="0">
              <a:solidFill>
                <a:schemeClr val="bg1"/>
              </a:solidFill>
              <a:latin typeface="Geometria" panose="020B0303020204020204" pitchFamily="34" charset="-52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7FCF05C0-755F-AA0A-6128-95245CEAF35D}"/>
              </a:ext>
            </a:extLst>
          </p:cNvPr>
          <p:cNvCxnSpPr/>
          <p:nvPr/>
        </p:nvCxnSpPr>
        <p:spPr>
          <a:xfrm>
            <a:off x="956441" y="1381414"/>
            <a:ext cx="0" cy="5234152"/>
          </a:xfrm>
          <a:prstGeom prst="line">
            <a:avLst/>
          </a:prstGeom>
          <a:ln w="28575">
            <a:solidFill>
              <a:srgbClr val="2B7795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71709F2C-571F-F591-8E9E-EF1BD56E3756}"/>
              </a:ext>
            </a:extLst>
          </p:cNvPr>
          <p:cNvCxnSpPr/>
          <p:nvPr/>
        </p:nvCxnSpPr>
        <p:spPr>
          <a:xfrm>
            <a:off x="4720966" y="1381414"/>
            <a:ext cx="0" cy="5234152"/>
          </a:xfrm>
          <a:prstGeom prst="line">
            <a:avLst/>
          </a:prstGeom>
          <a:ln w="28575">
            <a:solidFill>
              <a:srgbClr val="2B7795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A5EC222-A7F9-5FAA-9E60-087758C2F834}"/>
              </a:ext>
            </a:extLst>
          </p:cNvPr>
          <p:cNvCxnSpPr>
            <a:cxnSpLocks/>
          </p:cNvCxnSpPr>
          <p:nvPr/>
        </p:nvCxnSpPr>
        <p:spPr>
          <a:xfrm>
            <a:off x="480042" y="2049517"/>
            <a:ext cx="11838082" cy="0"/>
          </a:xfrm>
          <a:prstGeom prst="line">
            <a:avLst/>
          </a:prstGeom>
          <a:ln w="28575">
            <a:solidFill>
              <a:srgbClr val="2B7795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F1CC6A9-1FED-508E-2544-78A83BFAAF7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15649" y="1552478"/>
            <a:ext cx="1265310" cy="12653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96BB7C4-9B30-1FC3-C3B2-4E7AD84707B6}"/>
              </a:ext>
            </a:extLst>
          </p:cNvPr>
          <p:cNvSpPr txBox="1"/>
          <p:nvPr/>
        </p:nvSpPr>
        <p:spPr>
          <a:xfrm>
            <a:off x="1124607" y="2851994"/>
            <a:ext cx="3447394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>
                <a:solidFill>
                  <a:schemeClr val="bg1"/>
                </a:solidFill>
                <a:effectLst/>
                <a:latin typeface="Geometria" panose="020B0303020204020204" pitchFamily="34" charset="-52"/>
                <a:ea typeface="Calibri" panose="020F0502020204030204" pitchFamily="34" charset="0"/>
              </a:rPr>
              <a:t>Организация доступной учебной среды</a:t>
            </a:r>
            <a:endParaRPr lang="ru-RU" dirty="0">
              <a:solidFill>
                <a:schemeClr val="bg1"/>
              </a:solidFill>
              <a:latin typeface="Geometria" panose="020B0303020204020204" pitchFamily="34" charset="-5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4B86A9-8447-E27D-9277-810D780B4031}"/>
              </a:ext>
            </a:extLst>
          </p:cNvPr>
          <p:cNvSpPr txBox="1"/>
          <p:nvPr/>
        </p:nvSpPr>
        <p:spPr>
          <a:xfrm>
            <a:off x="1229711" y="3350829"/>
            <a:ext cx="323718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effectLst/>
                <a:latin typeface="Geometria" panose="020B0303020204020204" pitchFamily="34" charset="-52"/>
                <a:ea typeface="Calibri" panose="020F0502020204030204" pitchFamily="34" charset="0"/>
              </a:rPr>
              <a:t>Поиск удобной платформы;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Geometria" panose="020B0303020204020204" pitchFamily="34" charset="-52"/>
              </a:rPr>
              <a:t>Создание альтернативных источников уроков для тех, кто не имеет возможности подключиться онлайн.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87C366FC-2392-526A-F385-BDF6C8B725CC}"/>
              </a:ext>
            </a:extLst>
          </p:cNvPr>
          <p:cNvCxnSpPr>
            <a:cxnSpLocks/>
          </p:cNvCxnSpPr>
          <p:nvPr/>
        </p:nvCxnSpPr>
        <p:spPr>
          <a:xfrm>
            <a:off x="956441" y="5260428"/>
            <a:ext cx="8481849" cy="0"/>
          </a:xfrm>
          <a:prstGeom prst="line">
            <a:avLst/>
          </a:prstGeom>
          <a:ln w="28575">
            <a:solidFill>
              <a:srgbClr val="2B7795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390EE0-CCD0-1654-63EF-3A0E051D7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7144" y="2467095"/>
            <a:ext cx="4414345" cy="441434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2860670-963C-D99A-900F-B406D8AB69A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68767" y="1472465"/>
            <a:ext cx="1345323" cy="134532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AD5DA3-471C-BA68-809A-6A18DDB2E22E}"/>
              </a:ext>
            </a:extLst>
          </p:cNvPr>
          <p:cNvSpPr txBox="1"/>
          <p:nvPr/>
        </p:nvSpPr>
        <p:spPr>
          <a:xfrm>
            <a:off x="4985549" y="2782669"/>
            <a:ext cx="34999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Geometria" panose="020B0303020204020204" pitchFamily="34" charset="-52"/>
              </a:rPr>
              <a:t>Обеспечение </a:t>
            </a:r>
            <a:r>
              <a:rPr lang="ru-RU" b="1" dirty="0" err="1">
                <a:solidFill>
                  <a:schemeClr val="bg1"/>
                </a:solidFill>
                <a:latin typeface="Geometria" panose="020B0303020204020204" pitchFamily="34" charset="-52"/>
              </a:rPr>
              <a:t>заинтересо-ванности</a:t>
            </a:r>
            <a:r>
              <a:rPr lang="ru-RU" b="1" dirty="0">
                <a:solidFill>
                  <a:schemeClr val="bg1"/>
                </a:solidFill>
                <a:latin typeface="Geometria" panose="020B0303020204020204" pitchFamily="34" charset="-52"/>
              </a:rPr>
              <a:t> учащихся</a:t>
            </a:r>
            <a:endParaRPr lang="ru-RU" dirty="0">
              <a:solidFill>
                <a:schemeClr val="bg1"/>
              </a:solidFill>
              <a:latin typeface="Geometria" panose="020B0303020204020204" pitchFamily="34" charset="-5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7AB838-7B3C-AF57-BF76-D221A67AE44E}"/>
              </a:ext>
            </a:extLst>
          </p:cNvPr>
          <p:cNvSpPr txBox="1"/>
          <p:nvPr/>
        </p:nvSpPr>
        <p:spPr>
          <a:xfrm>
            <a:off x="4983724" y="3433434"/>
            <a:ext cx="38273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Geometria" panose="020B0303020204020204" pitchFamily="34" charset="-52"/>
              </a:rPr>
              <a:t>Методы подачи материала;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Geometria" panose="020B0303020204020204" pitchFamily="34" charset="-52"/>
              </a:rPr>
              <a:t>Формы работы с учащимися;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600" dirty="0">
              <a:solidFill>
                <a:schemeClr val="bg1"/>
              </a:solidFill>
              <a:latin typeface="Geometria" panose="020B0303020204020204" pitchFamily="34" charset="-52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539B642-B6DE-CD57-D5FD-68E5CF349A3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01038" y="4674268"/>
            <a:ext cx="1479921" cy="147992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D4DD7F3-18A7-897A-0E4D-1E9DDB37FF17}"/>
              </a:ext>
            </a:extLst>
          </p:cNvPr>
          <p:cNvSpPr txBox="1"/>
          <p:nvPr/>
        </p:nvSpPr>
        <p:spPr>
          <a:xfrm>
            <a:off x="1146537" y="6028698"/>
            <a:ext cx="3447394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>
                <a:solidFill>
                  <a:schemeClr val="bg1"/>
                </a:solidFill>
                <a:effectLst/>
                <a:latin typeface="Geometria" panose="020B0303020204020204" pitchFamily="34" charset="-52"/>
                <a:ea typeface="Calibri" panose="020F0502020204030204" pitchFamily="34" charset="0"/>
              </a:rPr>
              <a:t>Организация текущего контроля и фиксация результатов</a:t>
            </a:r>
            <a:endParaRPr lang="ru-RU" dirty="0">
              <a:solidFill>
                <a:schemeClr val="bg1"/>
              </a:solidFill>
              <a:latin typeface="Geometria" panose="020B0303020204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30132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F21EBF9A-3021-247F-A567-6A14F5B927E4}"/>
              </a:ext>
            </a:extLst>
          </p:cNvPr>
          <p:cNvSpPr/>
          <p:nvPr/>
        </p:nvSpPr>
        <p:spPr>
          <a:xfrm>
            <a:off x="-1579614" y="2396880"/>
            <a:ext cx="14854648" cy="4341486"/>
          </a:xfrm>
          <a:custGeom>
            <a:avLst/>
            <a:gdLst>
              <a:gd name="connsiteX0" fmla="*/ 183433 w 14854648"/>
              <a:gd name="connsiteY0" fmla="*/ 2190797 h 4341486"/>
              <a:gd name="connsiteX1" fmla="*/ 1058504 w 14854648"/>
              <a:gd name="connsiteY1" fmla="*/ 961765 h 4341486"/>
              <a:gd name="connsiteX2" fmla="*/ 2779149 w 14854648"/>
              <a:gd name="connsiteY2" fmla="*/ 843778 h 4341486"/>
              <a:gd name="connsiteX3" fmla="*/ 3211769 w 14854648"/>
              <a:gd name="connsiteY3" fmla="*/ 1954823 h 4341486"/>
              <a:gd name="connsiteX4" fmla="*/ 2484182 w 14854648"/>
              <a:gd name="connsiteY4" fmla="*/ 3174023 h 4341486"/>
              <a:gd name="connsiteX5" fmla="*/ 3074117 w 14854648"/>
              <a:gd name="connsiteY5" fmla="*/ 4294900 h 4341486"/>
              <a:gd name="connsiteX6" fmla="*/ 6603898 w 14854648"/>
              <a:gd name="connsiteY6" fmla="*/ 3980268 h 4341486"/>
              <a:gd name="connsiteX7" fmla="*/ 8206556 w 14854648"/>
              <a:gd name="connsiteY7" fmla="*/ 2633248 h 4341486"/>
              <a:gd name="connsiteX8" fmla="*/ 11146401 w 14854648"/>
              <a:gd name="connsiteY8" fmla="*/ 2987210 h 4341486"/>
              <a:gd name="connsiteX9" fmla="*/ 13860104 w 14854648"/>
              <a:gd name="connsiteY9" fmla="*/ 3822952 h 4341486"/>
              <a:gd name="connsiteX10" fmla="*/ 14853162 w 14854648"/>
              <a:gd name="connsiteY10" fmla="*/ 2554590 h 4341486"/>
              <a:gd name="connsiteX11" fmla="*/ 14066582 w 14854648"/>
              <a:gd name="connsiteY11" fmla="*/ 2662745 h 4341486"/>
              <a:gd name="connsiteX12" fmla="*/ 13358659 w 14854648"/>
              <a:gd name="connsiteY12" fmla="*/ 3065868 h 4341486"/>
              <a:gd name="connsiteX13" fmla="*/ 12208285 w 14854648"/>
              <a:gd name="connsiteY13" fmla="*/ 2171132 h 4341486"/>
              <a:gd name="connsiteX14" fmla="*/ 9868207 w 14854648"/>
              <a:gd name="connsiteY14" fmla="*/ 1659855 h 4341486"/>
              <a:gd name="connsiteX15" fmla="*/ 7537962 w 14854648"/>
              <a:gd name="connsiteY15" fmla="*/ 1591029 h 4341486"/>
              <a:gd name="connsiteX16" fmla="*/ 6318762 w 14854648"/>
              <a:gd name="connsiteY16" fmla="*/ 3154358 h 4341486"/>
              <a:gd name="connsiteX17" fmla="*/ 4067175 w 14854648"/>
              <a:gd name="connsiteY17" fmla="*/ 3439494 h 4341486"/>
              <a:gd name="connsiteX18" fmla="*/ 3447743 w 14854648"/>
              <a:gd name="connsiteY18" fmla="*/ 3174023 h 4341486"/>
              <a:gd name="connsiteX19" fmla="*/ 4086840 w 14854648"/>
              <a:gd name="connsiteY19" fmla="*/ 2298952 h 4341486"/>
              <a:gd name="connsiteX20" fmla="*/ 4194994 w 14854648"/>
              <a:gd name="connsiteY20" fmla="*/ 1355055 h 4341486"/>
              <a:gd name="connsiteX21" fmla="*/ 3693549 w 14854648"/>
              <a:gd name="connsiteY21" fmla="*/ 489816 h 4341486"/>
              <a:gd name="connsiteX22" fmla="*/ 2867640 w 14854648"/>
              <a:gd name="connsiteY22" fmla="*/ 116190 h 4341486"/>
              <a:gd name="connsiteX23" fmla="*/ 1638607 w 14854648"/>
              <a:gd name="connsiteY23" fmla="*/ 17868 h 4341486"/>
              <a:gd name="connsiteX24" fmla="*/ 409575 w 14854648"/>
              <a:gd name="connsiteY24" fmla="*/ 430823 h 4341486"/>
              <a:gd name="connsiteX25" fmla="*/ 16285 w 14854648"/>
              <a:gd name="connsiteY25" fmla="*/ 1748345 h 4341486"/>
              <a:gd name="connsiteX26" fmla="*/ 183433 w 14854648"/>
              <a:gd name="connsiteY26" fmla="*/ 2190797 h 4341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4854648" h="4341486">
                <a:moveTo>
                  <a:pt x="183433" y="2190797"/>
                </a:moveTo>
                <a:cubicBezTo>
                  <a:pt x="357136" y="2059700"/>
                  <a:pt x="625885" y="1186268"/>
                  <a:pt x="1058504" y="961765"/>
                </a:cubicBezTo>
                <a:cubicBezTo>
                  <a:pt x="1491123" y="737262"/>
                  <a:pt x="2420272" y="678268"/>
                  <a:pt x="2779149" y="843778"/>
                </a:cubicBezTo>
                <a:cubicBezTo>
                  <a:pt x="3138026" y="1009288"/>
                  <a:pt x="3260930" y="1566449"/>
                  <a:pt x="3211769" y="1954823"/>
                </a:cubicBezTo>
                <a:cubicBezTo>
                  <a:pt x="3162608" y="2343197"/>
                  <a:pt x="2507124" y="2784010"/>
                  <a:pt x="2484182" y="3174023"/>
                </a:cubicBezTo>
                <a:cubicBezTo>
                  <a:pt x="2461240" y="3564036"/>
                  <a:pt x="2387498" y="4160526"/>
                  <a:pt x="3074117" y="4294900"/>
                </a:cubicBezTo>
                <a:cubicBezTo>
                  <a:pt x="3760736" y="4429274"/>
                  <a:pt x="5748492" y="4257210"/>
                  <a:pt x="6603898" y="3980268"/>
                </a:cubicBezTo>
                <a:cubicBezTo>
                  <a:pt x="7459304" y="3703326"/>
                  <a:pt x="7449472" y="2798758"/>
                  <a:pt x="8206556" y="2633248"/>
                </a:cubicBezTo>
                <a:cubicBezTo>
                  <a:pt x="8963640" y="2467738"/>
                  <a:pt x="10204143" y="2788926"/>
                  <a:pt x="11146401" y="2987210"/>
                </a:cubicBezTo>
                <a:cubicBezTo>
                  <a:pt x="12088659" y="3185494"/>
                  <a:pt x="13242311" y="3895055"/>
                  <a:pt x="13860104" y="3822952"/>
                </a:cubicBezTo>
                <a:cubicBezTo>
                  <a:pt x="14477898" y="3750849"/>
                  <a:pt x="14818749" y="2747958"/>
                  <a:pt x="14853162" y="2554590"/>
                </a:cubicBezTo>
                <a:cubicBezTo>
                  <a:pt x="14887575" y="2361222"/>
                  <a:pt x="14315666" y="2577532"/>
                  <a:pt x="14066582" y="2662745"/>
                </a:cubicBezTo>
                <a:cubicBezTo>
                  <a:pt x="13817498" y="2747958"/>
                  <a:pt x="13668375" y="3147803"/>
                  <a:pt x="13358659" y="3065868"/>
                </a:cubicBezTo>
                <a:cubicBezTo>
                  <a:pt x="13048943" y="2983933"/>
                  <a:pt x="12790027" y="2405467"/>
                  <a:pt x="12208285" y="2171132"/>
                </a:cubicBezTo>
                <a:cubicBezTo>
                  <a:pt x="11626543" y="1936797"/>
                  <a:pt x="10646594" y="1756539"/>
                  <a:pt x="9868207" y="1659855"/>
                </a:cubicBezTo>
                <a:cubicBezTo>
                  <a:pt x="9089820" y="1563171"/>
                  <a:pt x="8129536" y="1341945"/>
                  <a:pt x="7537962" y="1591029"/>
                </a:cubicBezTo>
                <a:cubicBezTo>
                  <a:pt x="6946388" y="1840113"/>
                  <a:pt x="6897226" y="2846281"/>
                  <a:pt x="6318762" y="3154358"/>
                </a:cubicBezTo>
                <a:cubicBezTo>
                  <a:pt x="5740298" y="3462435"/>
                  <a:pt x="4545678" y="3436217"/>
                  <a:pt x="4067175" y="3439494"/>
                </a:cubicBezTo>
                <a:cubicBezTo>
                  <a:pt x="3588672" y="3442771"/>
                  <a:pt x="3444466" y="3364113"/>
                  <a:pt x="3447743" y="3174023"/>
                </a:cubicBezTo>
                <a:cubicBezTo>
                  <a:pt x="3451020" y="2983933"/>
                  <a:pt x="3962298" y="2602113"/>
                  <a:pt x="4086840" y="2298952"/>
                </a:cubicBezTo>
                <a:cubicBezTo>
                  <a:pt x="4211382" y="1995791"/>
                  <a:pt x="4260542" y="1656578"/>
                  <a:pt x="4194994" y="1355055"/>
                </a:cubicBezTo>
                <a:cubicBezTo>
                  <a:pt x="4129446" y="1053532"/>
                  <a:pt x="3914775" y="696293"/>
                  <a:pt x="3693549" y="489816"/>
                </a:cubicBezTo>
                <a:cubicBezTo>
                  <a:pt x="3472323" y="283339"/>
                  <a:pt x="3210130" y="194848"/>
                  <a:pt x="2867640" y="116190"/>
                </a:cubicBezTo>
                <a:cubicBezTo>
                  <a:pt x="2525150" y="37532"/>
                  <a:pt x="2048285" y="-34571"/>
                  <a:pt x="1638607" y="17868"/>
                </a:cubicBezTo>
                <a:cubicBezTo>
                  <a:pt x="1228929" y="70307"/>
                  <a:pt x="679962" y="142410"/>
                  <a:pt x="409575" y="430823"/>
                </a:cubicBezTo>
                <a:cubicBezTo>
                  <a:pt x="139188" y="719236"/>
                  <a:pt x="58891" y="1448461"/>
                  <a:pt x="16285" y="1748345"/>
                </a:cubicBezTo>
                <a:cubicBezTo>
                  <a:pt x="-26321" y="2048229"/>
                  <a:pt x="9730" y="2321894"/>
                  <a:pt x="183433" y="2190797"/>
                </a:cubicBezTo>
                <a:close/>
              </a:path>
            </a:pathLst>
          </a:custGeom>
          <a:solidFill>
            <a:srgbClr val="CDB7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976C89-F722-741C-1693-22822D398CE4}"/>
              </a:ext>
            </a:extLst>
          </p:cNvPr>
          <p:cNvSpPr txBox="1"/>
          <p:nvPr/>
        </p:nvSpPr>
        <p:spPr>
          <a:xfrm>
            <a:off x="1555667" y="1898569"/>
            <a:ext cx="8953995" cy="2959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1500" b="1" i="1" dirty="0" smtClean="0">
                <a:solidFill>
                  <a:schemeClr val="accent2">
                    <a:lumMod val="75000"/>
                  </a:schemeClr>
                </a:solidFill>
                <a:latin typeface="Geometria" panose="020B0303020204020204" pitchFamily="34" charset="-52"/>
              </a:rPr>
              <a:t>Спасибо </a:t>
            </a:r>
          </a:p>
          <a:p>
            <a:pPr algn="ctr">
              <a:lnSpc>
                <a:spcPct val="80000"/>
              </a:lnSpc>
            </a:pPr>
            <a:r>
              <a:rPr lang="ru-RU" sz="11500" b="1" i="1" dirty="0" smtClean="0">
                <a:solidFill>
                  <a:schemeClr val="accent2">
                    <a:lumMod val="75000"/>
                  </a:schemeClr>
                </a:solidFill>
                <a:latin typeface="Geometria" panose="020B0303020204020204" pitchFamily="34" charset="-52"/>
              </a:rPr>
              <a:t>за  внимание!</a:t>
            </a:r>
            <a:endParaRPr lang="ru-RU" sz="11500" b="1" i="1" dirty="0">
              <a:solidFill>
                <a:schemeClr val="accent2">
                  <a:lumMod val="75000"/>
                </a:schemeClr>
              </a:solidFill>
              <a:latin typeface="Geometria" panose="020B0303020204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286375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ый треугольник 32">
            <a:extLst>
              <a:ext uri="{FF2B5EF4-FFF2-40B4-BE49-F238E27FC236}">
                <a16:creationId xmlns:a16="http://schemas.microsoft.com/office/drawing/2014/main" id="{C94553B6-4CFA-80AA-091B-E466F5F3CBE7}"/>
              </a:ext>
            </a:extLst>
          </p:cNvPr>
          <p:cNvSpPr/>
          <p:nvPr/>
        </p:nvSpPr>
        <p:spPr>
          <a:xfrm flipH="1">
            <a:off x="0" y="0"/>
            <a:ext cx="12183856" cy="6858000"/>
          </a:xfrm>
          <a:prstGeom prst="rtTriangle">
            <a:avLst/>
          </a:prstGeom>
          <a:solidFill>
            <a:srgbClr val="CDB7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FB9C79-0458-3DCB-607E-B7813C4D5365}"/>
              </a:ext>
            </a:extLst>
          </p:cNvPr>
          <p:cNvSpPr txBox="1"/>
          <p:nvPr/>
        </p:nvSpPr>
        <p:spPr>
          <a:xfrm>
            <a:off x="553614" y="382176"/>
            <a:ext cx="104086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225E76"/>
                </a:solidFill>
                <a:effectLst/>
                <a:latin typeface="Geometria" panose="020B0303020204020204" pitchFamily="34" charset="-52"/>
                <a:ea typeface="Calibri" panose="020F0502020204030204" pitchFamily="34" charset="0"/>
              </a:rPr>
              <a:t>Первое открытие – платформа </a:t>
            </a:r>
            <a:endParaRPr lang="ru-RU" sz="3200" dirty="0">
              <a:solidFill>
                <a:srgbClr val="225E76"/>
              </a:solidFill>
              <a:latin typeface="Geometria" panose="020B0303020204020204" pitchFamily="34" charset="-52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F8F040D-D398-669D-DBD1-B34A4EB47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836" y="146592"/>
            <a:ext cx="3851453" cy="82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53194F9E-803F-7EE5-1D4C-514204CAD457}"/>
              </a:ext>
            </a:extLst>
          </p:cNvPr>
          <p:cNvGrpSpPr/>
          <p:nvPr/>
        </p:nvGrpSpPr>
        <p:grpSpPr>
          <a:xfrm>
            <a:off x="420414" y="1366345"/>
            <a:ext cx="7451834" cy="4353204"/>
            <a:chOff x="420414" y="1366345"/>
            <a:chExt cx="7451834" cy="4353204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A460312D-6DCB-ACE7-7424-AB3A513A8D61}"/>
                </a:ext>
              </a:extLst>
            </p:cNvPr>
            <p:cNvSpPr/>
            <p:nvPr/>
          </p:nvSpPr>
          <p:spPr>
            <a:xfrm>
              <a:off x="6096000" y="4529496"/>
              <a:ext cx="1776248" cy="1190053"/>
            </a:xfrm>
            <a:prstGeom prst="rect">
              <a:avLst/>
            </a:prstGeom>
            <a:solidFill>
              <a:srgbClr val="225E7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4B4CE147-09CC-C0B3-B375-E02F685A28E9}"/>
                </a:ext>
              </a:extLst>
            </p:cNvPr>
            <p:cNvSpPr/>
            <p:nvPr/>
          </p:nvSpPr>
          <p:spPr>
            <a:xfrm>
              <a:off x="420414" y="1366345"/>
              <a:ext cx="1776248" cy="1190053"/>
            </a:xfrm>
            <a:prstGeom prst="rect">
              <a:avLst/>
            </a:prstGeom>
            <a:solidFill>
              <a:srgbClr val="FF57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6D7BE034-1DB5-AA50-3D9D-F0CFD516D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892" t="7974" r="6058" b="5292"/>
            <a:stretch/>
          </p:blipFill>
          <p:spPr>
            <a:xfrm>
              <a:off x="527439" y="1464014"/>
              <a:ext cx="7244518" cy="4155719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9B9FE82C-3B41-4773-6C93-45224F9A1860}"/>
              </a:ext>
            </a:extLst>
          </p:cNvPr>
          <p:cNvGrpSpPr/>
          <p:nvPr/>
        </p:nvGrpSpPr>
        <p:grpSpPr>
          <a:xfrm>
            <a:off x="8137372" y="2498009"/>
            <a:ext cx="3854934" cy="646331"/>
            <a:chOff x="8137372" y="2498009"/>
            <a:chExt cx="3854934" cy="64633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E9783D7-F477-DF39-5835-7298E7F0B1EC}"/>
                </a:ext>
              </a:extLst>
            </p:cNvPr>
            <p:cNvSpPr txBox="1"/>
            <p:nvPr/>
          </p:nvSpPr>
          <p:spPr>
            <a:xfrm>
              <a:off x="8765630" y="2498009"/>
              <a:ext cx="32266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225E76"/>
                  </a:solidFill>
                  <a:latin typeface="Geometria" panose="020B0303020204020204" pitchFamily="34" charset="-52"/>
                </a:rPr>
                <a:t>Ученики самостоятельно знакомятся с новой темой</a:t>
              </a:r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887AC319-E8CD-1819-7BFA-4041A5998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8137372" y="2556398"/>
              <a:ext cx="536027" cy="536027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4F7149B0-C46A-C26F-D501-7D1EA0435D1E}"/>
              </a:ext>
            </a:extLst>
          </p:cNvPr>
          <p:cNvGrpSpPr/>
          <p:nvPr/>
        </p:nvGrpSpPr>
        <p:grpSpPr>
          <a:xfrm>
            <a:off x="8148622" y="3390561"/>
            <a:ext cx="3843684" cy="646331"/>
            <a:chOff x="8148622" y="3390561"/>
            <a:chExt cx="3843684" cy="646331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5703F60-B4C0-E884-59C6-A511D6092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8148622" y="3390561"/>
              <a:ext cx="536027" cy="53602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BB128FF-053A-BDAE-55E1-0C5F100645AC}"/>
                </a:ext>
              </a:extLst>
            </p:cNvPr>
            <p:cNvSpPr txBox="1"/>
            <p:nvPr/>
          </p:nvSpPr>
          <p:spPr>
            <a:xfrm>
              <a:off x="8765630" y="3390561"/>
              <a:ext cx="32266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225E76"/>
                  </a:solidFill>
                  <a:latin typeface="Geometria" panose="020B0303020204020204" pitchFamily="34" charset="-52"/>
                </a:rPr>
                <a:t>Игровая форма помогает заинтересовать детей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BA20196F-2856-6C56-3736-B4756C608AF7}"/>
              </a:ext>
            </a:extLst>
          </p:cNvPr>
          <p:cNvGrpSpPr/>
          <p:nvPr/>
        </p:nvGrpSpPr>
        <p:grpSpPr>
          <a:xfrm>
            <a:off x="8144992" y="4206331"/>
            <a:ext cx="3847314" cy="646331"/>
            <a:chOff x="8144992" y="4206331"/>
            <a:chExt cx="3847314" cy="646331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649BCD06-35B7-618B-DCDE-E96A45464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8144992" y="4224724"/>
              <a:ext cx="536027" cy="53602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549538B-C64B-56E5-1880-7E1A463A48A8}"/>
                </a:ext>
              </a:extLst>
            </p:cNvPr>
            <p:cNvSpPr txBox="1"/>
            <p:nvPr/>
          </p:nvSpPr>
          <p:spPr>
            <a:xfrm>
              <a:off x="8765630" y="4206331"/>
              <a:ext cx="32266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225E76"/>
                  </a:solidFill>
                  <a:latin typeface="Geometria" panose="020B0303020204020204" pitchFamily="34" charset="-52"/>
                </a:rPr>
                <a:t>Дети тренируют уже полученные навыки</a:t>
              </a: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0867998B-D3A5-3D3C-5EF5-27E803B60D9A}"/>
              </a:ext>
            </a:extLst>
          </p:cNvPr>
          <p:cNvGrpSpPr/>
          <p:nvPr/>
        </p:nvGrpSpPr>
        <p:grpSpPr>
          <a:xfrm>
            <a:off x="8144992" y="5022101"/>
            <a:ext cx="3952414" cy="646331"/>
            <a:chOff x="8144992" y="5022101"/>
            <a:chExt cx="3952414" cy="64633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D9261A5-C27A-91E3-1F95-3EE0F3F7FFDC}"/>
                </a:ext>
              </a:extLst>
            </p:cNvPr>
            <p:cNvSpPr txBox="1"/>
            <p:nvPr/>
          </p:nvSpPr>
          <p:spPr>
            <a:xfrm>
              <a:off x="8765629" y="5022101"/>
              <a:ext cx="333177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225E76"/>
                  </a:solidFill>
                  <a:latin typeface="Geometria" panose="020B0303020204020204" pitchFamily="34" charset="-52"/>
                </a:rPr>
                <a:t>Разнообразные задания – более 30 000 карточек</a:t>
              </a:r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A1159B7E-9F30-B480-B25F-F6F382A2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8144992" y="5073195"/>
              <a:ext cx="536028" cy="536028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7E4CD2D-2319-9FDE-8612-DD52312A57CC}"/>
              </a:ext>
            </a:extLst>
          </p:cNvPr>
          <p:cNvSpPr txBox="1"/>
          <p:nvPr/>
        </p:nvSpPr>
        <p:spPr>
          <a:xfrm>
            <a:off x="8413005" y="1735042"/>
            <a:ext cx="32266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225E76"/>
                </a:solidFill>
                <a:latin typeface="Geometria" panose="020B0303020204020204" pitchFamily="34" charset="-52"/>
              </a:rPr>
              <a:t>В чем польза?</a:t>
            </a:r>
          </a:p>
        </p:txBody>
      </p:sp>
    </p:spTree>
    <p:extLst>
      <p:ext uri="{BB962C8B-B14F-4D97-AF65-F5344CB8AC3E}">
        <p14:creationId xmlns:p14="http://schemas.microsoft.com/office/powerpoint/2010/main" val="277105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ый треугольник 26">
            <a:extLst>
              <a:ext uri="{FF2B5EF4-FFF2-40B4-BE49-F238E27FC236}">
                <a16:creationId xmlns:a16="http://schemas.microsoft.com/office/drawing/2014/main" id="{8A0E51BD-AB8F-C87D-BA44-52D1FF2F0B83}"/>
              </a:ext>
            </a:extLst>
          </p:cNvPr>
          <p:cNvSpPr/>
          <p:nvPr/>
        </p:nvSpPr>
        <p:spPr>
          <a:xfrm flipH="1">
            <a:off x="0" y="0"/>
            <a:ext cx="12183856" cy="6858000"/>
          </a:xfrm>
          <a:prstGeom prst="rtTriangle">
            <a:avLst/>
          </a:prstGeom>
          <a:solidFill>
            <a:srgbClr val="CDB7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322B7B-5D48-6824-C596-E7D1BA68CF68}"/>
              </a:ext>
            </a:extLst>
          </p:cNvPr>
          <p:cNvSpPr txBox="1"/>
          <p:nvPr/>
        </p:nvSpPr>
        <p:spPr>
          <a:xfrm>
            <a:off x="553614" y="382176"/>
            <a:ext cx="104086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225E76"/>
                </a:solidFill>
                <a:effectLst/>
                <a:latin typeface="Geometria" panose="020B0303020204020204" pitchFamily="34" charset="-52"/>
                <a:ea typeface="Calibri" panose="020F0502020204030204" pitchFamily="34" charset="0"/>
              </a:rPr>
              <a:t>Первое открытие – платформа </a:t>
            </a:r>
            <a:endParaRPr lang="ru-RU" sz="3200" dirty="0">
              <a:solidFill>
                <a:srgbClr val="225E76"/>
              </a:solidFill>
              <a:latin typeface="Geometria" panose="020B0303020204020204" pitchFamily="34" charset="-52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4ED6519-2C06-8322-CF8B-9A95807A6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836" y="146592"/>
            <a:ext cx="3851453" cy="82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4E9B95D1-444F-F5D1-81F5-235D457D7CAC}"/>
              </a:ext>
            </a:extLst>
          </p:cNvPr>
          <p:cNvGrpSpPr/>
          <p:nvPr/>
        </p:nvGrpSpPr>
        <p:grpSpPr>
          <a:xfrm>
            <a:off x="442828" y="1364198"/>
            <a:ext cx="10067856" cy="4584318"/>
            <a:chOff x="707923" y="1406013"/>
            <a:chExt cx="7259684" cy="3513173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A8ED1F95-6BD6-0991-59C8-156916D86313}"/>
                </a:ext>
              </a:extLst>
            </p:cNvPr>
            <p:cNvSpPr/>
            <p:nvPr/>
          </p:nvSpPr>
          <p:spPr>
            <a:xfrm>
              <a:off x="6174658" y="3755923"/>
              <a:ext cx="1792949" cy="1163263"/>
            </a:xfrm>
            <a:prstGeom prst="rect">
              <a:avLst/>
            </a:prstGeom>
            <a:solidFill>
              <a:srgbClr val="FF57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D3162C8A-8674-3D6B-F9EA-700ACB39BBB0}"/>
                </a:ext>
              </a:extLst>
            </p:cNvPr>
            <p:cNvSpPr/>
            <p:nvPr/>
          </p:nvSpPr>
          <p:spPr>
            <a:xfrm>
              <a:off x="707923" y="1406013"/>
              <a:ext cx="1474839" cy="904568"/>
            </a:xfrm>
            <a:prstGeom prst="rect">
              <a:avLst/>
            </a:prstGeom>
            <a:solidFill>
              <a:srgbClr val="225E7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90E5797E-4FBF-F6AB-3976-A8542F31DE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52" t="9073" r="4587" b="12786"/>
            <a:stretch/>
          </p:blipFill>
          <p:spPr>
            <a:xfrm>
              <a:off x="799352" y="1487728"/>
              <a:ext cx="7076826" cy="3349743"/>
            </a:xfrm>
            <a:prstGeom prst="rect">
              <a:avLst/>
            </a:prstGeom>
          </p:spPr>
        </p:pic>
      </p:grpSp>
      <p:pic>
        <p:nvPicPr>
          <p:cNvPr id="10" name="Рисунок 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5" t="8066" r="30117" b="6830"/>
          <a:stretch/>
        </p:blipFill>
        <p:spPr bwMode="auto">
          <a:xfrm>
            <a:off x="8405032" y="2031516"/>
            <a:ext cx="3340878" cy="2979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5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91294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ый треугольник 15">
            <a:extLst>
              <a:ext uri="{FF2B5EF4-FFF2-40B4-BE49-F238E27FC236}">
                <a16:creationId xmlns:a16="http://schemas.microsoft.com/office/drawing/2014/main" id="{19ECD930-0BBA-0243-C737-A7FCAB5B522E}"/>
              </a:ext>
            </a:extLst>
          </p:cNvPr>
          <p:cNvSpPr/>
          <p:nvPr/>
        </p:nvSpPr>
        <p:spPr>
          <a:xfrm flipH="1">
            <a:off x="0" y="0"/>
            <a:ext cx="12183856" cy="6858000"/>
          </a:xfrm>
          <a:prstGeom prst="rtTriangle">
            <a:avLst/>
          </a:prstGeom>
          <a:solidFill>
            <a:srgbClr val="CDB7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6C897C-AC96-460E-881C-077BB53D1A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61" t="9346" r="11160" b="20550"/>
          <a:stretch/>
        </p:blipFill>
        <p:spPr>
          <a:xfrm>
            <a:off x="674612" y="1202535"/>
            <a:ext cx="5872251" cy="29505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868662-BB27-582C-6ABD-0A64E87978E9}"/>
              </a:ext>
            </a:extLst>
          </p:cNvPr>
          <p:cNvSpPr txBox="1"/>
          <p:nvPr/>
        </p:nvSpPr>
        <p:spPr>
          <a:xfrm>
            <a:off x="553614" y="382176"/>
            <a:ext cx="104086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225E76"/>
                </a:solidFill>
                <a:effectLst/>
                <a:latin typeface="Geometria" panose="020B0303020204020204" pitchFamily="34" charset="-52"/>
                <a:ea typeface="Calibri" panose="020F0502020204030204" pitchFamily="34" charset="0"/>
              </a:rPr>
              <a:t>Первое открытие – платформа </a:t>
            </a:r>
            <a:endParaRPr lang="ru-RU" sz="3200" dirty="0">
              <a:solidFill>
                <a:srgbClr val="225E76"/>
              </a:solidFill>
              <a:latin typeface="Geometria" panose="020B0303020204020204" pitchFamily="34" charset="-52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C9DCA84-F7F7-6545-8A1E-448250CC7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836" y="146592"/>
            <a:ext cx="3851453" cy="82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BA8FBE31-AF77-44B3-A6D8-0983F96B0CE2}"/>
              </a:ext>
            </a:extLst>
          </p:cNvPr>
          <p:cNvSpPr/>
          <p:nvPr/>
        </p:nvSpPr>
        <p:spPr>
          <a:xfrm>
            <a:off x="674612" y="1202535"/>
            <a:ext cx="5872251" cy="2950590"/>
          </a:xfrm>
          <a:prstGeom prst="roundRect">
            <a:avLst>
              <a:gd name="adj" fmla="val 2419"/>
            </a:avLst>
          </a:prstGeom>
          <a:noFill/>
          <a:ln w="76200">
            <a:solidFill>
              <a:srgbClr val="225E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657E7A-3CA0-4B2A-BC32-AE6454FCF3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61" t="9346" r="11547" b="15739"/>
          <a:stretch/>
        </p:blipFill>
        <p:spPr>
          <a:xfrm>
            <a:off x="2407194" y="3880860"/>
            <a:ext cx="5241303" cy="2828228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0A54611-655A-37F6-FCF5-BF027465BBAA}"/>
              </a:ext>
            </a:extLst>
          </p:cNvPr>
          <p:cNvSpPr/>
          <p:nvPr/>
        </p:nvSpPr>
        <p:spPr>
          <a:xfrm>
            <a:off x="2375336" y="3883179"/>
            <a:ext cx="5273161" cy="2828229"/>
          </a:xfrm>
          <a:prstGeom prst="roundRect">
            <a:avLst>
              <a:gd name="adj" fmla="val 2419"/>
            </a:avLst>
          </a:prstGeom>
          <a:noFill/>
          <a:ln w="76200">
            <a:solidFill>
              <a:srgbClr val="FF57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C9A989-E3DA-8DD2-5062-0D010C76BE9F}"/>
              </a:ext>
            </a:extLst>
          </p:cNvPr>
          <p:cNvSpPr txBox="1"/>
          <p:nvPr/>
        </p:nvSpPr>
        <p:spPr>
          <a:xfrm>
            <a:off x="6690421" y="1153435"/>
            <a:ext cx="46712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225E76"/>
                </a:solidFill>
                <a:latin typeface="Geometria" panose="020B0303020204020204" pitchFamily="34" charset="-52"/>
              </a:rPr>
              <a:t>Ученики могут: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599581-64BA-30C8-38E0-E3C6AB64E7F5}"/>
              </a:ext>
            </a:extLst>
          </p:cNvPr>
          <p:cNvSpPr txBox="1"/>
          <p:nvPr/>
        </p:nvSpPr>
        <p:spPr>
          <a:xfrm>
            <a:off x="7110836" y="1770106"/>
            <a:ext cx="386889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225E76"/>
                </a:solidFill>
                <a:latin typeface="Geometria" panose="020B0303020204020204" pitchFamily="34" charset="-52"/>
              </a:rPr>
              <a:t>Присоединиться к онлайн-трансляции;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225E76"/>
                </a:solidFill>
                <a:latin typeface="Geometria" panose="020B0303020204020204" pitchFamily="34" charset="-52"/>
              </a:rPr>
              <a:t>Повторить материал;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225E76"/>
                </a:solidFill>
                <a:latin typeface="Geometria" panose="020B0303020204020204" pitchFamily="34" charset="-52"/>
              </a:rPr>
              <a:t>Закрепить пройденный материал.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8C5DA7-E1E0-2753-E431-BE0E0DBC1D62}"/>
              </a:ext>
            </a:extLst>
          </p:cNvPr>
          <p:cNvSpPr txBox="1"/>
          <p:nvPr/>
        </p:nvSpPr>
        <p:spPr>
          <a:xfrm>
            <a:off x="7840717" y="3857101"/>
            <a:ext cx="43512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5767"/>
                </a:solidFill>
                <a:latin typeface="Geometria" panose="020B0303020204020204" pitchFamily="34" charset="-52"/>
              </a:rPr>
              <a:t>Учитель может: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88AD0E-E939-A380-5D67-AA00F24B828F}"/>
              </a:ext>
            </a:extLst>
          </p:cNvPr>
          <p:cNvSpPr txBox="1"/>
          <p:nvPr/>
        </p:nvSpPr>
        <p:spPr>
          <a:xfrm>
            <a:off x="7961314" y="4473772"/>
            <a:ext cx="41100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FF0000"/>
                </a:solidFill>
                <a:latin typeface="Geometria" panose="020B0303020204020204" pitchFamily="34" charset="-52"/>
              </a:rPr>
              <a:t>Отслеживать успеваемость и прогресс учеников;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FF0000"/>
                </a:solidFill>
                <a:latin typeface="Geometria" panose="020B0303020204020204" pitchFamily="34" charset="-52"/>
              </a:rPr>
              <a:t>Количество и качество пройденных заданий;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FF0000"/>
                </a:solidFill>
                <a:latin typeface="Geometria" panose="020B0303020204020204" pitchFamily="34" charset="-52"/>
              </a:rPr>
              <a:t>Демонстрировать подготовленные материалы.</a:t>
            </a:r>
          </a:p>
        </p:txBody>
      </p:sp>
    </p:spTree>
    <p:extLst>
      <p:ext uri="{BB962C8B-B14F-4D97-AF65-F5344CB8AC3E}">
        <p14:creationId xmlns:p14="http://schemas.microsoft.com/office/powerpoint/2010/main" val="127743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ый треугольник 32">
            <a:extLst>
              <a:ext uri="{FF2B5EF4-FFF2-40B4-BE49-F238E27FC236}">
                <a16:creationId xmlns:a16="http://schemas.microsoft.com/office/drawing/2014/main" id="{C94553B6-4CFA-80AA-091B-E466F5F3CBE7}"/>
              </a:ext>
            </a:extLst>
          </p:cNvPr>
          <p:cNvSpPr/>
          <p:nvPr/>
        </p:nvSpPr>
        <p:spPr>
          <a:xfrm flipH="1">
            <a:off x="0" y="-16429"/>
            <a:ext cx="12183856" cy="6858000"/>
          </a:xfrm>
          <a:prstGeom prst="rtTriangle">
            <a:avLst/>
          </a:prstGeom>
          <a:solidFill>
            <a:srgbClr val="CDB7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FB9C79-0458-3DCB-607E-B7813C4D5365}"/>
              </a:ext>
            </a:extLst>
          </p:cNvPr>
          <p:cNvSpPr txBox="1"/>
          <p:nvPr/>
        </p:nvSpPr>
        <p:spPr>
          <a:xfrm>
            <a:off x="553614" y="382176"/>
            <a:ext cx="104086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225E76"/>
                </a:solidFill>
                <a:effectLst/>
                <a:latin typeface="Geometria" panose="020B0303020204020204" pitchFamily="34" charset="-52"/>
                <a:ea typeface="Calibri" panose="020F0502020204030204" pitchFamily="34" charset="0"/>
              </a:rPr>
              <a:t>Первое открытие – платформа </a:t>
            </a:r>
            <a:endParaRPr lang="ru-RU" sz="3200" dirty="0">
              <a:solidFill>
                <a:srgbClr val="225E76"/>
              </a:solidFill>
              <a:latin typeface="Geometria" panose="020B0303020204020204" pitchFamily="34" charset="-52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F8F040D-D398-669D-DBD1-B34A4EB47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836" y="146592"/>
            <a:ext cx="3851453" cy="82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53194F9E-803F-7EE5-1D4C-514204CAD457}"/>
              </a:ext>
            </a:extLst>
          </p:cNvPr>
          <p:cNvGrpSpPr/>
          <p:nvPr/>
        </p:nvGrpSpPr>
        <p:grpSpPr>
          <a:xfrm>
            <a:off x="420414" y="1366345"/>
            <a:ext cx="7451834" cy="4353204"/>
            <a:chOff x="420414" y="1366345"/>
            <a:chExt cx="7451834" cy="4353204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A460312D-6DCB-ACE7-7424-AB3A513A8D61}"/>
                </a:ext>
              </a:extLst>
            </p:cNvPr>
            <p:cNvSpPr/>
            <p:nvPr/>
          </p:nvSpPr>
          <p:spPr>
            <a:xfrm>
              <a:off x="6096000" y="4529496"/>
              <a:ext cx="1776248" cy="1190053"/>
            </a:xfrm>
            <a:prstGeom prst="rect">
              <a:avLst/>
            </a:prstGeom>
            <a:solidFill>
              <a:srgbClr val="225E7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4B4CE147-09CC-C0B3-B375-E02F685A28E9}"/>
                </a:ext>
              </a:extLst>
            </p:cNvPr>
            <p:cNvSpPr/>
            <p:nvPr/>
          </p:nvSpPr>
          <p:spPr>
            <a:xfrm>
              <a:off x="420414" y="1366345"/>
              <a:ext cx="1776248" cy="1190053"/>
            </a:xfrm>
            <a:prstGeom prst="rect">
              <a:avLst/>
            </a:prstGeom>
            <a:solidFill>
              <a:srgbClr val="FF57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6D7BE034-1DB5-AA50-3D9D-F0CFD516D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892" t="7974" r="6058" b="5292"/>
            <a:stretch/>
          </p:blipFill>
          <p:spPr>
            <a:xfrm>
              <a:off x="527439" y="1464014"/>
              <a:ext cx="7244518" cy="4155719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E9783D7-F477-DF39-5835-7298E7F0B1EC}"/>
              </a:ext>
            </a:extLst>
          </p:cNvPr>
          <p:cNvSpPr txBox="1"/>
          <p:nvPr/>
        </p:nvSpPr>
        <p:spPr>
          <a:xfrm>
            <a:off x="8738718" y="2713290"/>
            <a:ext cx="32266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25E76"/>
                </a:solidFill>
                <a:latin typeface="Geometria" panose="020B0303020204020204" pitchFamily="34" charset="-52"/>
              </a:rPr>
              <a:t>Урок для всего класса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B128FF-053A-BDAE-55E1-0C5F100645AC}"/>
              </a:ext>
            </a:extLst>
          </p:cNvPr>
          <p:cNvSpPr txBox="1"/>
          <p:nvPr/>
        </p:nvSpPr>
        <p:spPr>
          <a:xfrm>
            <a:off x="8738718" y="3328252"/>
            <a:ext cx="32266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25E76"/>
                </a:solidFill>
                <a:latin typeface="Geometria" panose="020B0303020204020204" pitchFamily="34" charset="-52"/>
              </a:rPr>
              <a:t>Демонстрация презентаций и других документов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49538B-C64B-56E5-1880-7E1A463A48A8}"/>
              </a:ext>
            </a:extLst>
          </p:cNvPr>
          <p:cNvSpPr txBox="1"/>
          <p:nvPr/>
        </p:nvSpPr>
        <p:spPr>
          <a:xfrm>
            <a:off x="8738718" y="4097398"/>
            <a:ext cx="32266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25E76"/>
                </a:solidFill>
                <a:latin typeface="Geometria" panose="020B0303020204020204" pitchFamily="34" charset="-52"/>
              </a:rPr>
              <a:t>Использование виртуальной указки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9261A5-C27A-91E3-1F95-3EE0F3F7FFDC}"/>
              </a:ext>
            </a:extLst>
          </p:cNvPr>
          <p:cNvSpPr txBox="1"/>
          <p:nvPr/>
        </p:nvSpPr>
        <p:spPr>
          <a:xfrm>
            <a:off x="8765630" y="4866545"/>
            <a:ext cx="33317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25E76"/>
                </a:solidFill>
                <a:latin typeface="Geometria" panose="020B0303020204020204" pitchFamily="34" charset="-52"/>
              </a:rPr>
              <a:t>Микрофон и камера у того, кто отвечает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E4CD2D-2319-9FDE-8612-DD52312A57CC}"/>
              </a:ext>
            </a:extLst>
          </p:cNvPr>
          <p:cNvSpPr txBox="1"/>
          <p:nvPr/>
        </p:nvSpPr>
        <p:spPr>
          <a:xfrm>
            <a:off x="8299396" y="1882132"/>
            <a:ext cx="32266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225E76"/>
                </a:solidFill>
                <a:latin typeface="Geometria" panose="020B0303020204020204" pitchFamily="34" charset="-52"/>
              </a:rPr>
              <a:t>Виртуальный класс: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C7F965E-E095-4D7A-9345-05A0F19A69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51" t="9073" r="10541" b="21786"/>
          <a:stretch/>
        </p:blipFill>
        <p:spPr>
          <a:xfrm>
            <a:off x="2260410" y="3156760"/>
            <a:ext cx="6284064" cy="3077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5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7378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BEDD192-0446-D8D5-F6B3-2EF5560B9E00}"/>
              </a:ext>
            </a:extLst>
          </p:cNvPr>
          <p:cNvSpPr/>
          <p:nvPr/>
        </p:nvSpPr>
        <p:spPr>
          <a:xfrm>
            <a:off x="-2" y="2880851"/>
            <a:ext cx="12191999" cy="3746468"/>
          </a:xfrm>
          <a:prstGeom prst="rect">
            <a:avLst/>
          </a:prstGeom>
          <a:solidFill>
            <a:srgbClr val="CDB7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4C4F367-EFD5-D6CA-7417-68B372C017DF}"/>
              </a:ext>
            </a:extLst>
          </p:cNvPr>
          <p:cNvSpPr/>
          <p:nvPr/>
        </p:nvSpPr>
        <p:spPr>
          <a:xfrm>
            <a:off x="0" y="0"/>
            <a:ext cx="12192000" cy="1597572"/>
          </a:xfrm>
          <a:prstGeom prst="rect">
            <a:avLst/>
          </a:prstGeom>
          <a:solidFill>
            <a:srgbClr val="CDB7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60BE3D4-EEA6-9505-E58C-D6C319BA3613}"/>
              </a:ext>
            </a:extLst>
          </p:cNvPr>
          <p:cNvSpPr/>
          <p:nvPr/>
        </p:nvSpPr>
        <p:spPr>
          <a:xfrm>
            <a:off x="1520951" y="4230861"/>
            <a:ext cx="4162098" cy="1980681"/>
          </a:xfrm>
          <a:prstGeom prst="roundRect">
            <a:avLst>
              <a:gd name="adj" fmla="val 5648"/>
            </a:avLst>
          </a:prstGeom>
          <a:solidFill>
            <a:srgbClr val="BCE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50" name="Picture 6" descr="Скачать логотип программы Zoom в разных форматах">
            <a:extLst>
              <a:ext uri="{FF2B5EF4-FFF2-40B4-BE49-F238E27FC236}">
                <a16:creationId xmlns:a16="http://schemas.microsoft.com/office/drawing/2014/main" id="{9D90215C-633E-9DB0-E4F0-8974A7996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96" y="-1993832"/>
            <a:ext cx="5307725" cy="530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1EC394-1F24-273B-137A-91CF10D5494D}"/>
              </a:ext>
            </a:extLst>
          </p:cNvPr>
          <p:cNvSpPr txBox="1"/>
          <p:nvPr/>
        </p:nvSpPr>
        <p:spPr>
          <a:xfrm>
            <a:off x="5791201" y="260177"/>
            <a:ext cx="605395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>
                <a:solidFill>
                  <a:srgbClr val="276D89"/>
                </a:solidFill>
                <a:effectLst/>
                <a:latin typeface="Geometria" panose="020B0303020204020204" pitchFamily="34" charset="-52"/>
                <a:ea typeface="Calibri" panose="020F0502020204030204" pitchFamily="34" charset="0"/>
              </a:rPr>
              <a:t>комфортная среда для онлайн-уроков</a:t>
            </a:r>
            <a:endParaRPr lang="ru-RU" sz="4000" dirty="0">
              <a:solidFill>
                <a:srgbClr val="276D89"/>
              </a:solidFill>
              <a:latin typeface="Geometria" panose="020B0303020204020204" pitchFamily="34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4410B0-4432-E472-9873-819F021DF6E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0731" y="3365866"/>
            <a:ext cx="1618593" cy="16185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82B63C-5CEF-1F40-689E-39A66BCE3FA0}"/>
              </a:ext>
            </a:extLst>
          </p:cNvPr>
          <p:cNvSpPr txBox="1"/>
          <p:nvPr/>
        </p:nvSpPr>
        <p:spPr>
          <a:xfrm>
            <a:off x="2085001" y="3643472"/>
            <a:ext cx="34456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276D89"/>
                </a:solidFill>
                <a:latin typeface="Geometria" panose="020B0303020204020204" pitchFamily="34" charset="-52"/>
              </a:rPr>
              <a:t>Доступность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3A72E8-D2DF-C090-7C4D-4F2239F57176}"/>
              </a:ext>
            </a:extLst>
          </p:cNvPr>
          <p:cNvSpPr txBox="1"/>
          <p:nvPr/>
        </p:nvSpPr>
        <p:spPr>
          <a:xfrm>
            <a:off x="1865458" y="4415609"/>
            <a:ext cx="353381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dirty="0">
                <a:solidFill>
                  <a:schemeClr val="accent1">
                    <a:lumMod val="50000"/>
                  </a:schemeClr>
                </a:solidFill>
                <a:effectLst/>
                <a:latin typeface="Geometria" panose="020B0303020204020204" pitchFamily="34" charset="-52"/>
              </a:rPr>
              <a:t>Быстрое внедрение и организация виртуальных конференций, проведение коллективной работы на любых устройствах.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Geometria" panose="020B0303020204020204" pitchFamily="34" charset="-52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ADCF42A5-14EC-0B10-799B-4325BC6D0E83}"/>
              </a:ext>
            </a:extLst>
          </p:cNvPr>
          <p:cNvSpPr/>
          <p:nvPr/>
        </p:nvSpPr>
        <p:spPr>
          <a:xfrm>
            <a:off x="7671539" y="4254623"/>
            <a:ext cx="4162098" cy="1980681"/>
          </a:xfrm>
          <a:prstGeom prst="roundRect">
            <a:avLst>
              <a:gd name="adj" fmla="val 5648"/>
            </a:avLst>
          </a:prstGeom>
          <a:solidFill>
            <a:srgbClr val="BCE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C7725D-78EB-229B-49AE-B01FBECF6197}"/>
              </a:ext>
            </a:extLst>
          </p:cNvPr>
          <p:cNvSpPr txBox="1"/>
          <p:nvPr/>
        </p:nvSpPr>
        <p:spPr>
          <a:xfrm>
            <a:off x="8375723" y="3667234"/>
            <a:ext cx="33055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276D89"/>
                </a:solidFill>
                <a:latin typeface="Geometria" panose="020B0303020204020204" pitchFamily="34" charset="-52"/>
              </a:rPr>
              <a:t>Безопасность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F18B05-C246-6A99-EEE6-F6C3495F50FB}"/>
              </a:ext>
            </a:extLst>
          </p:cNvPr>
          <p:cNvSpPr txBox="1"/>
          <p:nvPr/>
        </p:nvSpPr>
        <p:spPr>
          <a:xfrm>
            <a:off x="8133986" y="4439371"/>
            <a:ext cx="341587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dirty="0">
                <a:solidFill>
                  <a:schemeClr val="accent1">
                    <a:lumMod val="50000"/>
                  </a:schemeClr>
                </a:solidFill>
                <a:effectLst/>
                <a:latin typeface="Geometria" panose="020B0303020204020204" pitchFamily="34" charset="-52"/>
              </a:rPr>
              <a:t>Защита конференции от постороннего </a:t>
            </a:r>
            <a:r>
              <a:rPr lang="ru-RU" sz="20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Geometria" panose="020B0303020204020204" pitchFamily="34" charset="-52"/>
              </a:rPr>
              <a:t>вмеша-тельства</a:t>
            </a:r>
            <a:r>
              <a:rPr lang="ru-RU" sz="2000" b="0" i="0" dirty="0">
                <a:solidFill>
                  <a:schemeClr val="accent1">
                    <a:lumMod val="50000"/>
                  </a:schemeClr>
                </a:solidFill>
                <a:effectLst/>
                <a:latin typeface="Geometria" panose="020B0303020204020204" pitchFamily="34" charset="-52"/>
              </a:rPr>
              <a:t> кодом доступа, залом ожидания и другими функциями.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Geometria" panose="020B0303020204020204" pitchFamily="34" charset="-52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EF78D44-95FE-20F0-1BBC-DA5323FB012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551344" y="3162463"/>
            <a:ext cx="1687483" cy="182199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B6182F4-E98E-95C5-4D58-65E7737CD7F4}"/>
              </a:ext>
            </a:extLst>
          </p:cNvPr>
          <p:cNvSpPr txBox="1"/>
          <p:nvPr/>
        </p:nvSpPr>
        <p:spPr>
          <a:xfrm>
            <a:off x="935232" y="1775162"/>
            <a:ext cx="100272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0" i="0" dirty="0">
                <a:solidFill>
                  <a:schemeClr val="accent1">
                    <a:lumMod val="50000"/>
                  </a:schemeClr>
                </a:solidFill>
                <a:effectLst/>
                <a:latin typeface="Geometria" panose="020B0303020204020204" pitchFamily="34" charset="-52"/>
              </a:rPr>
              <a:t>В период пандемии выступал ключевым ресурсом для проведения онлайн-занятий, который не подводил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Geometria" panose="020B0303020204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0296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4337F72A-2D69-F320-BF23-442D661A730A}"/>
              </a:ext>
            </a:extLst>
          </p:cNvPr>
          <p:cNvSpPr/>
          <p:nvPr/>
        </p:nvSpPr>
        <p:spPr>
          <a:xfrm>
            <a:off x="-1579614" y="2396880"/>
            <a:ext cx="14854648" cy="4341486"/>
          </a:xfrm>
          <a:custGeom>
            <a:avLst/>
            <a:gdLst>
              <a:gd name="connsiteX0" fmla="*/ 183433 w 14854648"/>
              <a:gd name="connsiteY0" fmla="*/ 2190797 h 4341486"/>
              <a:gd name="connsiteX1" fmla="*/ 1058504 w 14854648"/>
              <a:gd name="connsiteY1" fmla="*/ 961765 h 4341486"/>
              <a:gd name="connsiteX2" fmla="*/ 2779149 w 14854648"/>
              <a:gd name="connsiteY2" fmla="*/ 843778 h 4341486"/>
              <a:gd name="connsiteX3" fmla="*/ 3211769 w 14854648"/>
              <a:gd name="connsiteY3" fmla="*/ 1954823 h 4341486"/>
              <a:gd name="connsiteX4" fmla="*/ 2484182 w 14854648"/>
              <a:gd name="connsiteY4" fmla="*/ 3174023 h 4341486"/>
              <a:gd name="connsiteX5" fmla="*/ 3074117 w 14854648"/>
              <a:gd name="connsiteY5" fmla="*/ 4294900 h 4341486"/>
              <a:gd name="connsiteX6" fmla="*/ 6603898 w 14854648"/>
              <a:gd name="connsiteY6" fmla="*/ 3980268 h 4341486"/>
              <a:gd name="connsiteX7" fmla="*/ 8206556 w 14854648"/>
              <a:gd name="connsiteY7" fmla="*/ 2633248 h 4341486"/>
              <a:gd name="connsiteX8" fmla="*/ 11146401 w 14854648"/>
              <a:gd name="connsiteY8" fmla="*/ 2987210 h 4341486"/>
              <a:gd name="connsiteX9" fmla="*/ 13860104 w 14854648"/>
              <a:gd name="connsiteY9" fmla="*/ 3822952 h 4341486"/>
              <a:gd name="connsiteX10" fmla="*/ 14853162 w 14854648"/>
              <a:gd name="connsiteY10" fmla="*/ 2554590 h 4341486"/>
              <a:gd name="connsiteX11" fmla="*/ 14066582 w 14854648"/>
              <a:gd name="connsiteY11" fmla="*/ 2662745 h 4341486"/>
              <a:gd name="connsiteX12" fmla="*/ 13358659 w 14854648"/>
              <a:gd name="connsiteY12" fmla="*/ 3065868 h 4341486"/>
              <a:gd name="connsiteX13" fmla="*/ 12208285 w 14854648"/>
              <a:gd name="connsiteY13" fmla="*/ 2171132 h 4341486"/>
              <a:gd name="connsiteX14" fmla="*/ 9868207 w 14854648"/>
              <a:gd name="connsiteY14" fmla="*/ 1659855 h 4341486"/>
              <a:gd name="connsiteX15" fmla="*/ 7537962 w 14854648"/>
              <a:gd name="connsiteY15" fmla="*/ 1591029 h 4341486"/>
              <a:gd name="connsiteX16" fmla="*/ 6318762 w 14854648"/>
              <a:gd name="connsiteY16" fmla="*/ 3154358 h 4341486"/>
              <a:gd name="connsiteX17" fmla="*/ 4067175 w 14854648"/>
              <a:gd name="connsiteY17" fmla="*/ 3439494 h 4341486"/>
              <a:gd name="connsiteX18" fmla="*/ 3447743 w 14854648"/>
              <a:gd name="connsiteY18" fmla="*/ 3174023 h 4341486"/>
              <a:gd name="connsiteX19" fmla="*/ 4086840 w 14854648"/>
              <a:gd name="connsiteY19" fmla="*/ 2298952 h 4341486"/>
              <a:gd name="connsiteX20" fmla="*/ 4194994 w 14854648"/>
              <a:gd name="connsiteY20" fmla="*/ 1355055 h 4341486"/>
              <a:gd name="connsiteX21" fmla="*/ 3693549 w 14854648"/>
              <a:gd name="connsiteY21" fmla="*/ 489816 h 4341486"/>
              <a:gd name="connsiteX22" fmla="*/ 2867640 w 14854648"/>
              <a:gd name="connsiteY22" fmla="*/ 116190 h 4341486"/>
              <a:gd name="connsiteX23" fmla="*/ 1638607 w 14854648"/>
              <a:gd name="connsiteY23" fmla="*/ 17868 h 4341486"/>
              <a:gd name="connsiteX24" fmla="*/ 409575 w 14854648"/>
              <a:gd name="connsiteY24" fmla="*/ 430823 h 4341486"/>
              <a:gd name="connsiteX25" fmla="*/ 16285 w 14854648"/>
              <a:gd name="connsiteY25" fmla="*/ 1748345 h 4341486"/>
              <a:gd name="connsiteX26" fmla="*/ 183433 w 14854648"/>
              <a:gd name="connsiteY26" fmla="*/ 2190797 h 4341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4854648" h="4341486">
                <a:moveTo>
                  <a:pt x="183433" y="2190797"/>
                </a:moveTo>
                <a:cubicBezTo>
                  <a:pt x="357136" y="2059700"/>
                  <a:pt x="625885" y="1186268"/>
                  <a:pt x="1058504" y="961765"/>
                </a:cubicBezTo>
                <a:cubicBezTo>
                  <a:pt x="1491123" y="737262"/>
                  <a:pt x="2420272" y="678268"/>
                  <a:pt x="2779149" y="843778"/>
                </a:cubicBezTo>
                <a:cubicBezTo>
                  <a:pt x="3138026" y="1009288"/>
                  <a:pt x="3260930" y="1566449"/>
                  <a:pt x="3211769" y="1954823"/>
                </a:cubicBezTo>
                <a:cubicBezTo>
                  <a:pt x="3162608" y="2343197"/>
                  <a:pt x="2507124" y="2784010"/>
                  <a:pt x="2484182" y="3174023"/>
                </a:cubicBezTo>
                <a:cubicBezTo>
                  <a:pt x="2461240" y="3564036"/>
                  <a:pt x="2387498" y="4160526"/>
                  <a:pt x="3074117" y="4294900"/>
                </a:cubicBezTo>
                <a:cubicBezTo>
                  <a:pt x="3760736" y="4429274"/>
                  <a:pt x="5748492" y="4257210"/>
                  <a:pt x="6603898" y="3980268"/>
                </a:cubicBezTo>
                <a:cubicBezTo>
                  <a:pt x="7459304" y="3703326"/>
                  <a:pt x="7449472" y="2798758"/>
                  <a:pt x="8206556" y="2633248"/>
                </a:cubicBezTo>
                <a:cubicBezTo>
                  <a:pt x="8963640" y="2467738"/>
                  <a:pt x="10204143" y="2788926"/>
                  <a:pt x="11146401" y="2987210"/>
                </a:cubicBezTo>
                <a:cubicBezTo>
                  <a:pt x="12088659" y="3185494"/>
                  <a:pt x="13242311" y="3895055"/>
                  <a:pt x="13860104" y="3822952"/>
                </a:cubicBezTo>
                <a:cubicBezTo>
                  <a:pt x="14477898" y="3750849"/>
                  <a:pt x="14818749" y="2747958"/>
                  <a:pt x="14853162" y="2554590"/>
                </a:cubicBezTo>
                <a:cubicBezTo>
                  <a:pt x="14887575" y="2361222"/>
                  <a:pt x="14315666" y="2577532"/>
                  <a:pt x="14066582" y="2662745"/>
                </a:cubicBezTo>
                <a:cubicBezTo>
                  <a:pt x="13817498" y="2747958"/>
                  <a:pt x="13668375" y="3147803"/>
                  <a:pt x="13358659" y="3065868"/>
                </a:cubicBezTo>
                <a:cubicBezTo>
                  <a:pt x="13048943" y="2983933"/>
                  <a:pt x="12790027" y="2405467"/>
                  <a:pt x="12208285" y="2171132"/>
                </a:cubicBezTo>
                <a:cubicBezTo>
                  <a:pt x="11626543" y="1936797"/>
                  <a:pt x="10646594" y="1756539"/>
                  <a:pt x="9868207" y="1659855"/>
                </a:cubicBezTo>
                <a:cubicBezTo>
                  <a:pt x="9089820" y="1563171"/>
                  <a:pt x="8129536" y="1341945"/>
                  <a:pt x="7537962" y="1591029"/>
                </a:cubicBezTo>
                <a:cubicBezTo>
                  <a:pt x="6946388" y="1840113"/>
                  <a:pt x="6897226" y="2846281"/>
                  <a:pt x="6318762" y="3154358"/>
                </a:cubicBezTo>
                <a:cubicBezTo>
                  <a:pt x="5740298" y="3462435"/>
                  <a:pt x="4545678" y="3436217"/>
                  <a:pt x="4067175" y="3439494"/>
                </a:cubicBezTo>
                <a:cubicBezTo>
                  <a:pt x="3588672" y="3442771"/>
                  <a:pt x="3444466" y="3364113"/>
                  <a:pt x="3447743" y="3174023"/>
                </a:cubicBezTo>
                <a:cubicBezTo>
                  <a:pt x="3451020" y="2983933"/>
                  <a:pt x="3962298" y="2602113"/>
                  <a:pt x="4086840" y="2298952"/>
                </a:cubicBezTo>
                <a:cubicBezTo>
                  <a:pt x="4211382" y="1995791"/>
                  <a:pt x="4260542" y="1656578"/>
                  <a:pt x="4194994" y="1355055"/>
                </a:cubicBezTo>
                <a:cubicBezTo>
                  <a:pt x="4129446" y="1053532"/>
                  <a:pt x="3914775" y="696293"/>
                  <a:pt x="3693549" y="489816"/>
                </a:cubicBezTo>
                <a:cubicBezTo>
                  <a:pt x="3472323" y="283339"/>
                  <a:pt x="3210130" y="194848"/>
                  <a:pt x="2867640" y="116190"/>
                </a:cubicBezTo>
                <a:cubicBezTo>
                  <a:pt x="2525150" y="37532"/>
                  <a:pt x="2048285" y="-34571"/>
                  <a:pt x="1638607" y="17868"/>
                </a:cubicBezTo>
                <a:cubicBezTo>
                  <a:pt x="1228929" y="70307"/>
                  <a:pt x="679962" y="142410"/>
                  <a:pt x="409575" y="430823"/>
                </a:cubicBezTo>
                <a:cubicBezTo>
                  <a:pt x="139188" y="719236"/>
                  <a:pt x="58891" y="1448461"/>
                  <a:pt x="16285" y="1748345"/>
                </a:cubicBezTo>
                <a:cubicBezTo>
                  <a:pt x="-26321" y="2048229"/>
                  <a:pt x="9730" y="2321894"/>
                  <a:pt x="183433" y="2190797"/>
                </a:cubicBezTo>
                <a:close/>
              </a:path>
            </a:pathLst>
          </a:custGeom>
          <a:solidFill>
            <a:srgbClr val="CDB7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 descr="🛠 Яндекс.Учебник — Обзор и описание сервиса | Цены и Возможности |  WeChoose.pro">
            <a:extLst>
              <a:ext uri="{FF2B5EF4-FFF2-40B4-BE49-F238E27FC236}">
                <a16:creationId xmlns:a16="http://schemas.microsoft.com/office/drawing/2014/main" id="{C9E0D93B-F3AA-2DFD-3D69-891C97208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01" y="108084"/>
            <a:ext cx="5296665" cy="131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85C06F-B9F9-481D-B004-7FE8843D66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8" t="9129" r="4392" b="5225"/>
          <a:stretch/>
        </p:blipFill>
        <p:spPr>
          <a:xfrm>
            <a:off x="253101" y="1471329"/>
            <a:ext cx="7397579" cy="3762106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E1F64F-68B1-4C6B-B7D8-39FD08B155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19" t="7808" r="1013" b="4984"/>
          <a:stretch/>
        </p:blipFill>
        <p:spPr>
          <a:xfrm>
            <a:off x="5947455" y="3245912"/>
            <a:ext cx="5100365" cy="2745763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410BAF-226D-4F2A-86F1-D6ADCCDF85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93" t="8649" r="2771" b="5585"/>
          <a:stretch/>
        </p:blipFill>
        <p:spPr>
          <a:xfrm>
            <a:off x="544975" y="4004153"/>
            <a:ext cx="5700584" cy="2745763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9C8359-209A-4BE4-97D0-D80E95F8C66D}"/>
              </a:ext>
            </a:extLst>
          </p:cNvPr>
          <p:cNvSpPr txBox="1"/>
          <p:nvPr/>
        </p:nvSpPr>
        <p:spPr>
          <a:xfrm>
            <a:off x="6393130" y="644507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Geometria" panose="020B0303020204020204" pitchFamily="34" charset="-52"/>
                <a:hlinkClick r:id="rId6"/>
              </a:rPr>
              <a:t>https://education.yandex.ru</a:t>
            </a:r>
            <a:endParaRPr lang="ru-RU" dirty="0">
              <a:latin typeface="Geometria" panose="020B0303020204020204" pitchFamily="34" charset="-52"/>
            </a:endParaRPr>
          </a:p>
          <a:p>
            <a:endParaRPr lang="ru-RU" dirty="0">
              <a:latin typeface="Geometria" panose="020B0303020204020204" pitchFamily="34" charset="-52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A8C3963-52B5-4EC8-9B82-2D62ED4C1B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14" t="10546" r="84730" b="85415"/>
          <a:stretch/>
        </p:blipFill>
        <p:spPr>
          <a:xfrm>
            <a:off x="5347351" y="1471329"/>
            <a:ext cx="1738183" cy="276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743549-476C-577D-CFC7-9EFFF16A5BEF}"/>
              </a:ext>
            </a:extLst>
          </p:cNvPr>
          <p:cNvSpPr txBox="1"/>
          <p:nvPr/>
        </p:nvSpPr>
        <p:spPr>
          <a:xfrm>
            <a:off x="5873882" y="394151"/>
            <a:ext cx="6222123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effectLst/>
                <a:latin typeface="Geometria" panose="020B0303020204020204" pitchFamily="34" charset="-52"/>
                <a:ea typeface="Calibri" panose="020F0502020204030204" pitchFamily="34" charset="0"/>
              </a:rPr>
              <a:t>доступ к качественному образованию </a:t>
            </a:r>
            <a:endParaRPr lang="ru-RU" sz="3600" dirty="0">
              <a:solidFill>
                <a:schemeClr val="accent2">
                  <a:lumMod val="75000"/>
                </a:schemeClr>
              </a:solidFill>
              <a:latin typeface="Geometria" panose="020B0303020204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16729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F974C841-D163-62AA-B150-D4982AED2966}"/>
              </a:ext>
            </a:extLst>
          </p:cNvPr>
          <p:cNvSpPr/>
          <p:nvPr/>
        </p:nvSpPr>
        <p:spPr>
          <a:xfrm>
            <a:off x="-1579614" y="2396880"/>
            <a:ext cx="14854648" cy="4341486"/>
          </a:xfrm>
          <a:custGeom>
            <a:avLst/>
            <a:gdLst>
              <a:gd name="connsiteX0" fmla="*/ 183433 w 14854648"/>
              <a:gd name="connsiteY0" fmla="*/ 2190797 h 4341486"/>
              <a:gd name="connsiteX1" fmla="*/ 1058504 w 14854648"/>
              <a:gd name="connsiteY1" fmla="*/ 961765 h 4341486"/>
              <a:gd name="connsiteX2" fmla="*/ 2779149 w 14854648"/>
              <a:gd name="connsiteY2" fmla="*/ 843778 h 4341486"/>
              <a:gd name="connsiteX3" fmla="*/ 3211769 w 14854648"/>
              <a:gd name="connsiteY3" fmla="*/ 1954823 h 4341486"/>
              <a:gd name="connsiteX4" fmla="*/ 2484182 w 14854648"/>
              <a:gd name="connsiteY4" fmla="*/ 3174023 h 4341486"/>
              <a:gd name="connsiteX5" fmla="*/ 3074117 w 14854648"/>
              <a:gd name="connsiteY5" fmla="*/ 4294900 h 4341486"/>
              <a:gd name="connsiteX6" fmla="*/ 6603898 w 14854648"/>
              <a:gd name="connsiteY6" fmla="*/ 3980268 h 4341486"/>
              <a:gd name="connsiteX7" fmla="*/ 8206556 w 14854648"/>
              <a:gd name="connsiteY7" fmla="*/ 2633248 h 4341486"/>
              <a:gd name="connsiteX8" fmla="*/ 11146401 w 14854648"/>
              <a:gd name="connsiteY8" fmla="*/ 2987210 h 4341486"/>
              <a:gd name="connsiteX9" fmla="*/ 13860104 w 14854648"/>
              <a:gd name="connsiteY9" fmla="*/ 3822952 h 4341486"/>
              <a:gd name="connsiteX10" fmla="*/ 14853162 w 14854648"/>
              <a:gd name="connsiteY10" fmla="*/ 2554590 h 4341486"/>
              <a:gd name="connsiteX11" fmla="*/ 14066582 w 14854648"/>
              <a:gd name="connsiteY11" fmla="*/ 2662745 h 4341486"/>
              <a:gd name="connsiteX12" fmla="*/ 13358659 w 14854648"/>
              <a:gd name="connsiteY12" fmla="*/ 3065868 h 4341486"/>
              <a:gd name="connsiteX13" fmla="*/ 12208285 w 14854648"/>
              <a:gd name="connsiteY13" fmla="*/ 2171132 h 4341486"/>
              <a:gd name="connsiteX14" fmla="*/ 9868207 w 14854648"/>
              <a:gd name="connsiteY14" fmla="*/ 1659855 h 4341486"/>
              <a:gd name="connsiteX15" fmla="*/ 7537962 w 14854648"/>
              <a:gd name="connsiteY15" fmla="*/ 1591029 h 4341486"/>
              <a:gd name="connsiteX16" fmla="*/ 6318762 w 14854648"/>
              <a:gd name="connsiteY16" fmla="*/ 3154358 h 4341486"/>
              <a:gd name="connsiteX17" fmla="*/ 4067175 w 14854648"/>
              <a:gd name="connsiteY17" fmla="*/ 3439494 h 4341486"/>
              <a:gd name="connsiteX18" fmla="*/ 3447743 w 14854648"/>
              <a:gd name="connsiteY18" fmla="*/ 3174023 h 4341486"/>
              <a:gd name="connsiteX19" fmla="*/ 4086840 w 14854648"/>
              <a:gd name="connsiteY19" fmla="*/ 2298952 h 4341486"/>
              <a:gd name="connsiteX20" fmla="*/ 4194994 w 14854648"/>
              <a:gd name="connsiteY20" fmla="*/ 1355055 h 4341486"/>
              <a:gd name="connsiteX21" fmla="*/ 3693549 w 14854648"/>
              <a:gd name="connsiteY21" fmla="*/ 489816 h 4341486"/>
              <a:gd name="connsiteX22" fmla="*/ 2867640 w 14854648"/>
              <a:gd name="connsiteY22" fmla="*/ 116190 h 4341486"/>
              <a:gd name="connsiteX23" fmla="*/ 1638607 w 14854648"/>
              <a:gd name="connsiteY23" fmla="*/ 17868 h 4341486"/>
              <a:gd name="connsiteX24" fmla="*/ 409575 w 14854648"/>
              <a:gd name="connsiteY24" fmla="*/ 430823 h 4341486"/>
              <a:gd name="connsiteX25" fmla="*/ 16285 w 14854648"/>
              <a:gd name="connsiteY25" fmla="*/ 1748345 h 4341486"/>
              <a:gd name="connsiteX26" fmla="*/ 183433 w 14854648"/>
              <a:gd name="connsiteY26" fmla="*/ 2190797 h 4341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4854648" h="4341486">
                <a:moveTo>
                  <a:pt x="183433" y="2190797"/>
                </a:moveTo>
                <a:cubicBezTo>
                  <a:pt x="357136" y="2059700"/>
                  <a:pt x="625885" y="1186268"/>
                  <a:pt x="1058504" y="961765"/>
                </a:cubicBezTo>
                <a:cubicBezTo>
                  <a:pt x="1491123" y="737262"/>
                  <a:pt x="2420272" y="678268"/>
                  <a:pt x="2779149" y="843778"/>
                </a:cubicBezTo>
                <a:cubicBezTo>
                  <a:pt x="3138026" y="1009288"/>
                  <a:pt x="3260930" y="1566449"/>
                  <a:pt x="3211769" y="1954823"/>
                </a:cubicBezTo>
                <a:cubicBezTo>
                  <a:pt x="3162608" y="2343197"/>
                  <a:pt x="2507124" y="2784010"/>
                  <a:pt x="2484182" y="3174023"/>
                </a:cubicBezTo>
                <a:cubicBezTo>
                  <a:pt x="2461240" y="3564036"/>
                  <a:pt x="2387498" y="4160526"/>
                  <a:pt x="3074117" y="4294900"/>
                </a:cubicBezTo>
                <a:cubicBezTo>
                  <a:pt x="3760736" y="4429274"/>
                  <a:pt x="5748492" y="4257210"/>
                  <a:pt x="6603898" y="3980268"/>
                </a:cubicBezTo>
                <a:cubicBezTo>
                  <a:pt x="7459304" y="3703326"/>
                  <a:pt x="7449472" y="2798758"/>
                  <a:pt x="8206556" y="2633248"/>
                </a:cubicBezTo>
                <a:cubicBezTo>
                  <a:pt x="8963640" y="2467738"/>
                  <a:pt x="10204143" y="2788926"/>
                  <a:pt x="11146401" y="2987210"/>
                </a:cubicBezTo>
                <a:cubicBezTo>
                  <a:pt x="12088659" y="3185494"/>
                  <a:pt x="13242311" y="3895055"/>
                  <a:pt x="13860104" y="3822952"/>
                </a:cubicBezTo>
                <a:cubicBezTo>
                  <a:pt x="14477898" y="3750849"/>
                  <a:pt x="14818749" y="2747958"/>
                  <a:pt x="14853162" y="2554590"/>
                </a:cubicBezTo>
                <a:cubicBezTo>
                  <a:pt x="14887575" y="2361222"/>
                  <a:pt x="14315666" y="2577532"/>
                  <a:pt x="14066582" y="2662745"/>
                </a:cubicBezTo>
                <a:cubicBezTo>
                  <a:pt x="13817498" y="2747958"/>
                  <a:pt x="13668375" y="3147803"/>
                  <a:pt x="13358659" y="3065868"/>
                </a:cubicBezTo>
                <a:cubicBezTo>
                  <a:pt x="13048943" y="2983933"/>
                  <a:pt x="12790027" y="2405467"/>
                  <a:pt x="12208285" y="2171132"/>
                </a:cubicBezTo>
                <a:cubicBezTo>
                  <a:pt x="11626543" y="1936797"/>
                  <a:pt x="10646594" y="1756539"/>
                  <a:pt x="9868207" y="1659855"/>
                </a:cubicBezTo>
                <a:cubicBezTo>
                  <a:pt x="9089820" y="1563171"/>
                  <a:pt x="8129536" y="1341945"/>
                  <a:pt x="7537962" y="1591029"/>
                </a:cubicBezTo>
                <a:cubicBezTo>
                  <a:pt x="6946388" y="1840113"/>
                  <a:pt x="6897226" y="2846281"/>
                  <a:pt x="6318762" y="3154358"/>
                </a:cubicBezTo>
                <a:cubicBezTo>
                  <a:pt x="5740298" y="3462435"/>
                  <a:pt x="4545678" y="3436217"/>
                  <a:pt x="4067175" y="3439494"/>
                </a:cubicBezTo>
                <a:cubicBezTo>
                  <a:pt x="3588672" y="3442771"/>
                  <a:pt x="3444466" y="3364113"/>
                  <a:pt x="3447743" y="3174023"/>
                </a:cubicBezTo>
                <a:cubicBezTo>
                  <a:pt x="3451020" y="2983933"/>
                  <a:pt x="3962298" y="2602113"/>
                  <a:pt x="4086840" y="2298952"/>
                </a:cubicBezTo>
                <a:cubicBezTo>
                  <a:pt x="4211382" y="1995791"/>
                  <a:pt x="4260542" y="1656578"/>
                  <a:pt x="4194994" y="1355055"/>
                </a:cubicBezTo>
                <a:cubicBezTo>
                  <a:pt x="4129446" y="1053532"/>
                  <a:pt x="3914775" y="696293"/>
                  <a:pt x="3693549" y="489816"/>
                </a:cubicBezTo>
                <a:cubicBezTo>
                  <a:pt x="3472323" y="283339"/>
                  <a:pt x="3210130" y="194848"/>
                  <a:pt x="2867640" y="116190"/>
                </a:cubicBezTo>
                <a:cubicBezTo>
                  <a:pt x="2525150" y="37532"/>
                  <a:pt x="2048285" y="-34571"/>
                  <a:pt x="1638607" y="17868"/>
                </a:cubicBezTo>
                <a:cubicBezTo>
                  <a:pt x="1228929" y="70307"/>
                  <a:pt x="679962" y="142410"/>
                  <a:pt x="409575" y="430823"/>
                </a:cubicBezTo>
                <a:cubicBezTo>
                  <a:pt x="139188" y="719236"/>
                  <a:pt x="58891" y="1448461"/>
                  <a:pt x="16285" y="1748345"/>
                </a:cubicBezTo>
                <a:cubicBezTo>
                  <a:pt x="-26321" y="2048229"/>
                  <a:pt x="9730" y="2321894"/>
                  <a:pt x="183433" y="2190797"/>
                </a:cubicBezTo>
                <a:close/>
              </a:path>
            </a:pathLst>
          </a:custGeom>
          <a:solidFill>
            <a:srgbClr val="CDB7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2" name="Picture 2" descr="МБОУ ООШ 171 Российская электронная школа">
            <a:extLst>
              <a:ext uri="{FF2B5EF4-FFF2-40B4-BE49-F238E27FC236}">
                <a16:creationId xmlns:a16="http://schemas.microsoft.com/office/drawing/2014/main" id="{31A38551-EA66-B37C-1B7D-96CB0D0CA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296" y="-46769"/>
            <a:ext cx="2774731" cy="166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E381A2-66A3-536A-39BF-CDC99D94B822}"/>
              </a:ext>
            </a:extLst>
          </p:cNvPr>
          <p:cNvSpPr txBox="1"/>
          <p:nvPr/>
        </p:nvSpPr>
        <p:spPr>
          <a:xfrm>
            <a:off x="376973" y="273738"/>
            <a:ext cx="9145400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effectLst/>
                <a:latin typeface="Geometria" panose="020B0303020204020204" pitchFamily="34" charset="-52"/>
                <a:ea typeface="Calibri" panose="020F0502020204030204" pitchFamily="34" charset="0"/>
              </a:rPr>
              <a:t>Подборка готовых интерактивных </a:t>
            </a:r>
          </a:p>
          <a:p>
            <a:pPr>
              <a:lnSpc>
                <a:spcPct val="80000"/>
              </a:lnSpc>
            </a:pP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effectLst/>
                <a:latin typeface="Geometria" panose="020B0303020204020204" pitchFamily="34" charset="-52"/>
                <a:ea typeface="Calibri" panose="020F0502020204030204" pitchFamily="34" charset="0"/>
              </a:rPr>
              <a:t>уроков</a:t>
            </a:r>
            <a:endParaRPr lang="ru-RU" sz="3600" dirty="0">
              <a:solidFill>
                <a:schemeClr val="accent2">
                  <a:lumMod val="75000"/>
                </a:schemeClr>
              </a:solidFill>
              <a:latin typeface="Geometria" panose="020B0303020204020204" pitchFamily="34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17702C-3A5D-C777-2B09-7AC420009F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22" t="8889" r="4662" b="7267"/>
          <a:stretch/>
        </p:blipFill>
        <p:spPr>
          <a:xfrm>
            <a:off x="316270" y="1609776"/>
            <a:ext cx="7488194" cy="3871674"/>
          </a:xfrm>
          <a:prstGeom prst="rect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E364A2-9047-7825-ECC9-F74F2AEA1D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38" t="8763" r="11081" b="4922"/>
          <a:stretch/>
        </p:blipFill>
        <p:spPr>
          <a:xfrm>
            <a:off x="7079412" y="2273989"/>
            <a:ext cx="4810897" cy="2974235"/>
          </a:xfrm>
          <a:prstGeom prst="rect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091D6E-04AC-8EF7-8B97-00DF4C7FEE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270" t="8529" r="11013" b="10212"/>
          <a:stretch/>
        </p:blipFill>
        <p:spPr>
          <a:xfrm>
            <a:off x="5356310" y="4317032"/>
            <a:ext cx="4010563" cy="2328835"/>
          </a:xfrm>
          <a:prstGeom prst="rect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177167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489A8"/>
      </a:accent1>
      <a:accent2>
        <a:srgbClr val="C490AA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1456</TotalTime>
  <Words>287</Words>
  <Application>Microsoft Office PowerPoint</Application>
  <PresentationFormat>Широкоэкранный</PresentationFormat>
  <Paragraphs>63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Geometria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Teacher</cp:lastModifiedBy>
  <cp:revision>26</cp:revision>
  <dcterms:created xsi:type="dcterms:W3CDTF">2023-10-14T11:03:41Z</dcterms:created>
  <dcterms:modified xsi:type="dcterms:W3CDTF">2023-10-17T09:27:59Z</dcterms:modified>
</cp:coreProperties>
</file>